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83" r:id="rId2"/>
    <p:sldMasterId id="2147483659" r:id="rId3"/>
    <p:sldMasterId id="2147483675" r:id="rId4"/>
  </p:sldMasterIdLst>
  <p:notesMasterIdLst>
    <p:notesMasterId r:id="rId26"/>
  </p:notesMasterIdLst>
  <p:sldIdLst>
    <p:sldId id="329" r:id="rId5"/>
    <p:sldId id="314" r:id="rId6"/>
    <p:sldId id="328" r:id="rId7"/>
    <p:sldId id="316" r:id="rId8"/>
    <p:sldId id="288" r:id="rId9"/>
    <p:sldId id="317" r:id="rId10"/>
    <p:sldId id="325" r:id="rId11"/>
    <p:sldId id="326" r:id="rId12"/>
    <p:sldId id="320" r:id="rId13"/>
    <p:sldId id="321" r:id="rId14"/>
    <p:sldId id="323" r:id="rId15"/>
    <p:sldId id="262" r:id="rId16"/>
    <p:sldId id="263" r:id="rId17"/>
    <p:sldId id="265" r:id="rId18"/>
    <p:sldId id="266" r:id="rId19"/>
    <p:sldId id="267" r:id="rId20"/>
    <p:sldId id="269" r:id="rId21"/>
    <p:sldId id="268" r:id="rId22"/>
    <p:sldId id="318" r:id="rId23"/>
    <p:sldId id="327" r:id="rId24"/>
    <p:sldId id="311"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3"/>
    <p:restoredTop sz="73251"/>
  </p:normalViewPr>
  <p:slideViewPr>
    <p:cSldViewPr snapToGrid="0" snapToObjects="1">
      <p:cViewPr>
        <p:scale>
          <a:sx n="100" d="100"/>
          <a:sy n="100" d="100"/>
        </p:scale>
        <p:origin x="1296" y="1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77A91-2077-AD41-B631-ABBB62562C79}" type="datetimeFigureOut">
              <a:rPr lang="nb-NO" smtClean="0"/>
              <a:t>25.09.2022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327C7-813E-7948-B2DB-1661B1E00C43}" type="slidenum">
              <a:rPr lang="nb-NO" smtClean="0"/>
              <a:t>‹#›</a:t>
            </a:fld>
            <a:endParaRPr lang="nb-NO"/>
          </a:p>
        </p:txBody>
      </p:sp>
    </p:spTree>
    <p:extLst>
      <p:ext uri="{BB962C8B-B14F-4D97-AF65-F5344CB8AC3E}">
        <p14:creationId xmlns:p14="http://schemas.microsoft.com/office/powerpoint/2010/main" val="237560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SVQlcxiQlzI&amp;feature=youtu.b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a:t>
            </a:fld>
            <a:endParaRPr lang="nb-NO"/>
          </a:p>
        </p:txBody>
      </p:sp>
    </p:spTree>
    <p:extLst>
      <p:ext uri="{BB962C8B-B14F-4D97-AF65-F5344CB8AC3E}">
        <p14:creationId xmlns:p14="http://schemas.microsoft.com/office/powerpoint/2010/main" val="252299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Søvnmangel påvirker vekten</a:t>
            </a:r>
            <a:r>
              <a:rPr lang="nb-NO" sz="1200" kern="1200" dirty="0">
                <a:solidFill>
                  <a:schemeClr val="tx1"/>
                </a:solidFill>
                <a:effectLst/>
                <a:latin typeface="+mn-lt"/>
                <a:ea typeface="+mn-ea"/>
                <a:cs typeface="+mn-cs"/>
              </a:rPr>
              <a:t>. Vi spiser mer når vi sover for lite.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vil si at etter en natt med lite søvn vil du føle deg mer sulten enn når du har fått tilstrekkelig og god nok søvn. Du får også lyst på mer søt og fet mat. Fire dager med lite søvn (mindre enn fem timer) kan være nok til at du kan gå litt opp i vekt. Det er også sånn at risikoen for diabetes firedobles i tillegg til økt risiko for hjerte-karsykdommer. Vi skal nå se et filmklipp om dette.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Broussard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m.f</a:t>
            </a:r>
            <a:r>
              <a:rPr lang="nb-NO" sz="1200" kern="1200" dirty="0">
                <a:solidFill>
                  <a:schemeClr val="tx1"/>
                </a:solidFill>
                <a:effectLst/>
                <a:latin typeface="+mn-lt"/>
                <a:ea typeface="+mn-ea"/>
                <a:cs typeface="+mn-cs"/>
              </a:rPr>
              <a:t>., 2016, gjengitt i Wilhelmsen – Langeland, A. (2020). </a:t>
            </a:r>
            <a:r>
              <a:rPr lang="nb-NO" sz="1200" i="1" kern="1200" dirty="0">
                <a:solidFill>
                  <a:schemeClr val="tx1"/>
                </a:solidFill>
                <a:effectLst/>
                <a:latin typeface="+mn-lt"/>
                <a:ea typeface="+mn-ea"/>
                <a:cs typeface="+mn-cs"/>
              </a:rPr>
              <a:t>Våkne opp! Om søvnens psykologi)</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r>
              <a:rPr lang="nb-NO" dirty="0"/>
              <a:t>Foto: ISTOCK</a:t>
            </a:r>
          </a:p>
        </p:txBody>
      </p:sp>
      <p:sp>
        <p:nvSpPr>
          <p:cNvPr id="4" name="Plassholder for lysbildenummer 3"/>
          <p:cNvSpPr>
            <a:spLocks noGrp="1"/>
          </p:cNvSpPr>
          <p:nvPr>
            <p:ph type="sldNum" sz="quarter" idx="5"/>
          </p:nvPr>
        </p:nvSpPr>
        <p:spPr/>
        <p:txBody>
          <a:bodyPr/>
          <a:lstStyle/>
          <a:p>
            <a:fld id="{F3A327C7-813E-7948-B2DB-1661B1E00C43}" type="slidenum">
              <a:rPr lang="nb-NO" smtClean="0"/>
              <a:t>10</a:t>
            </a:fld>
            <a:endParaRPr lang="nb-NO"/>
          </a:p>
        </p:txBody>
      </p:sp>
    </p:spTree>
    <p:extLst>
      <p:ext uri="{BB962C8B-B14F-4D97-AF65-F5344CB8AC3E}">
        <p14:creationId xmlns:p14="http://schemas.microsoft.com/office/powerpoint/2010/main" val="53066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 BBC dokumentaren ”Den viktige søvnen”. Spor 19.30/22.00 minutter – 27.10 minutter. Om å ta </a:t>
            </a:r>
            <a:r>
              <a:rPr lang="nb-NO" sz="1200" kern="1200" dirty="0" err="1">
                <a:solidFill>
                  <a:schemeClr val="tx1"/>
                </a:solidFill>
                <a:effectLst/>
                <a:latin typeface="+mn-lt"/>
                <a:ea typeface="+mn-ea"/>
                <a:cs typeface="+mn-cs"/>
              </a:rPr>
              <a:t>avg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jørelser</a:t>
            </a:r>
            <a:r>
              <a:rPr lang="nb-NO" sz="1200" kern="1200" dirty="0">
                <a:solidFill>
                  <a:schemeClr val="tx1"/>
                </a:solidFill>
                <a:effectLst/>
                <a:latin typeface="+mn-lt"/>
                <a:ea typeface="+mn-ea"/>
                <a:cs typeface="+mn-cs"/>
              </a:rPr>
              <a:t>/gambling uten søvn, og fare for vektøkning. Kan lastes ned fra AV-sentra- len i Kristiansand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avsentralen.no</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opptak.php?id</a:t>
            </a:r>
            <a:r>
              <a:rPr lang="nb-NO" sz="1200" kern="1200" dirty="0">
                <a:solidFill>
                  <a:schemeClr val="tx1"/>
                </a:solidFill>
                <a:effectLst/>
                <a:latin typeface="+mn-lt"/>
                <a:ea typeface="+mn-ea"/>
                <a:cs typeface="+mn-cs"/>
              </a:rPr>
              <a:t>=40396 </a:t>
            </a:r>
            <a:endParaRPr lang="nb-NO" dirty="0">
              <a:effectLst/>
            </a:endParaRPr>
          </a:p>
          <a:p>
            <a:endParaRPr lang="nb-NO" dirty="0"/>
          </a:p>
          <a:p>
            <a:r>
              <a:rPr lang="nb-NO" sz="1200" kern="1200" dirty="0">
                <a:solidFill>
                  <a:schemeClr val="tx1"/>
                </a:solidFill>
                <a:effectLst/>
                <a:latin typeface="+mn-lt"/>
                <a:ea typeface="+mn-ea"/>
                <a:cs typeface="+mn-cs"/>
              </a:rPr>
              <a:t>Ved for lite søvn får vi mindre av hormonet </a:t>
            </a:r>
            <a:r>
              <a:rPr lang="nb-NO" sz="1200" kern="1200" dirty="0" err="1">
                <a:solidFill>
                  <a:schemeClr val="tx1"/>
                </a:solidFill>
                <a:effectLst/>
                <a:latin typeface="+mn-lt"/>
                <a:ea typeface="+mn-ea"/>
                <a:cs typeface="+mn-cs"/>
              </a:rPr>
              <a:t>leptin</a:t>
            </a:r>
            <a:r>
              <a:rPr lang="nb-NO" sz="1200" kern="1200" dirty="0">
                <a:solidFill>
                  <a:schemeClr val="tx1"/>
                </a:solidFill>
                <a:effectLst/>
                <a:latin typeface="+mn-lt"/>
                <a:ea typeface="+mn-ea"/>
                <a:cs typeface="+mn-cs"/>
              </a:rPr>
              <a:t>, som hemmer sult, og mer av hormonet </a:t>
            </a:r>
            <a:r>
              <a:rPr lang="nb-NO" sz="1200" kern="1200" dirty="0" err="1">
                <a:solidFill>
                  <a:schemeClr val="tx1"/>
                </a:solidFill>
                <a:effectLst/>
                <a:latin typeface="+mn-lt"/>
                <a:ea typeface="+mn-ea"/>
                <a:cs typeface="+mn-cs"/>
              </a:rPr>
              <a:t>gherlin</a:t>
            </a:r>
            <a:r>
              <a:rPr lang="nb-NO" sz="1200" kern="1200" dirty="0">
                <a:solidFill>
                  <a:schemeClr val="tx1"/>
                </a:solidFill>
                <a:effectLst/>
                <a:latin typeface="+mn-lt"/>
                <a:ea typeface="+mn-ea"/>
                <a:cs typeface="+mn-cs"/>
              </a:rPr>
              <a:t>, som fremmer sult. </a:t>
            </a:r>
            <a:endParaRPr lang="nb-NO" dirty="0"/>
          </a:p>
        </p:txBody>
      </p:sp>
      <p:sp>
        <p:nvSpPr>
          <p:cNvPr id="4" name="Plassholder for lysbildenummer 3"/>
          <p:cNvSpPr>
            <a:spLocks noGrp="1"/>
          </p:cNvSpPr>
          <p:nvPr>
            <p:ph type="sldNum" sz="quarter" idx="10"/>
          </p:nvPr>
        </p:nvSpPr>
        <p:spPr/>
        <p:txBody>
          <a:bodyPr/>
          <a:lstStyle/>
          <a:p>
            <a:fld id="{CBBE115E-DFC5-674B-82BE-CBCDC1A001FF}" type="slidenum">
              <a:rPr lang="nb-NO" smtClean="0"/>
              <a:pPr/>
              <a:t>11</a:t>
            </a:fld>
            <a:endParaRPr lang="nb-NO"/>
          </a:p>
        </p:txBody>
      </p:sp>
    </p:spTree>
    <p:extLst>
      <p:ext uri="{BB962C8B-B14F-4D97-AF65-F5344CB8AC3E}">
        <p14:creationId xmlns:p14="http://schemas.microsoft.com/office/powerpoint/2010/main" val="140119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Hvordan var det med søvn i gamle dager? </a:t>
            </a:r>
            <a:r>
              <a:rPr lang="nb-NO" sz="1200" kern="1200" dirty="0">
                <a:solidFill>
                  <a:schemeClr val="tx1"/>
                </a:solidFill>
                <a:effectLst/>
                <a:latin typeface="+mn-lt"/>
                <a:ea typeface="+mn-ea"/>
                <a:cs typeface="+mn-cs"/>
              </a:rPr>
              <a:t>I steinalderen var søvn hellig. Folk la seg når solen gikk ned og stod opp når solen gikk opp. Søvnen var gjerne delt i to; de våknet ofte midt på natten for å sjekke bålet og dyrene, før de la seg igjen. Natten var en tid for å slappe av, og nyte trygghet og kroppskontakt fra andre. Sånn var det i mange tusen år.</a:t>
            </a:r>
          </a:p>
          <a:p>
            <a:endParaRPr lang="nb-NO" sz="1200" b="1" kern="1200" dirty="0">
              <a:solidFill>
                <a:schemeClr val="tx1"/>
              </a:solidFill>
              <a:effectLst/>
              <a:latin typeface="+mn-lt"/>
              <a:ea typeface="+mn-ea"/>
              <a:cs typeface="+mn-cs"/>
            </a:endParaRPr>
          </a:p>
          <a:p>
            <a:r>
              <a:rPr lang="nb-NO" dirty="0"/>
              <a:t>Bilde: ISTOCK</a:t>
            </a:r>
          </a:p>
        </p:txBody>
      </p:sp>
      <p:sp>
        <p:nvSpPr>
          <p:cNvPr id="4" name="Plassholder for lysbildenummer 3"/>
          <p:cNvSpPr>
            <a:spLocks noGrp="1"/>
          </p:cNvSpPr>
          <p:nvPr>
            <p:ph type="sldNum" sz="quarter" idx="5"/>
          </p:nvPr>
        </p:nvSpPr>
        <p:spPr/>
        <p:txBody>
          <a:bodyPr/>
          <a:lstStyle/>
          <a:p>
            <a:fld id="{F3A327C7-813E-7948-B2DB-1661B1E00C43}" type="slidenum">
              <a:rPr lang="nb-NO" smtClean="0"/>
              <a:t>12</a:t>
            </a:fld>
            <a:endParaRPr lang="nb-NO"/>
          </a:p>
        </p:txBody>
      </p:sp>
    </p:spTree>
    <p:extLst>
      <p:ext uri="{BB962C8B-B14F-4D97-AF65-F5344CB8AC3E}">
        <p14:creationId xmlns:p14="http://schemas.microsoft.com/office/powerpoint/2010/main" val="26193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Så kom den industrielle revolusjon. Fabrikkene kom.</a:t>
            </a:r>
            <a:r>
              <a:rPr lang="nb-NO" sz="1200" kern="1200" dirty="0">
                <a:solidFill>
                  <a:schemeClr val="tx1"/>
                </a:solidFill>
                <a:effectLst/>
                <a:latin typeface="+mn-lt"/>
                <a:ea typeface="+mn-ea"/>
                <a:cs typeface="+mn-cs"/>
              </a:rPr>
              <a:t> Da ble søvn bortkastet. Kunstig lys gjorde det mulig å jobbe om natten, så fabrikkeierne kunne tjene mer penger. For å sikre maksimal effektivitet begynte fabrikkene å drive døgnet rundt og innføre skift. De fleste jobbet 12-16 timer i uken, seks dager i uken, aldri ferie.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 å få arbeiderne med på den nye måten å jobbe på, ble det fremstilt som maskulint og et tegn på styrke å klare seg uten søvn. Menn begynte å konkurrere om antall arbeidstimer i løpet av dagen for å måle hvem som har den lengste. Søvn var for sveklinger. Mennesker som sov ble latterliggjort.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førte til at veldig søvnige mennesker opererte veldig farlige maskiner. «Arbeidere gikk ofte og la seg til å sove hvor og når de kunne, og av og til hendte det at de ble drept på det grusomste vis» </a:t>
            </a:r>
          </a:p>
          <a:p>
            <a:r>
              <a:rPr lang="nb-NO" sz="1200" kern="1200" dirty="0">
                <a:solidFill>
                  <a:schemeClr val="tx1"/>
                </a:solidFill>
                <a:effectLst/>
                <a:latin typeface="+mn-lt"/>
                <a:ea typeface="+mn-ea"/>
                <a:cs typeface="+mn-cs"/>
              </a:rPr>
              <a:t>(skriver John </a:t>
            </a:r>
            <a:r>
              <a:rPr lang="nb-NO" sz="1200" kern="1200" dirty="0" err="1">
                <a:solidFill>
                  <a:schemeClr val="tx1"/>
                </a:solidFill>
                <a:effectLst/>
                <a:latin typeface="+mn-lt"/>
                <a:ea typeface="+mn-ea"/>
                <a:cs typeface="+mn-cs"/>
              </a:rPr>
              <a:t>Hinshaw</a:t>
            </a:r>
            <a:r>
              <a:rPr lang="nb-NO" sz="1200" kern="1200" dirty="0">
                <a:solidFill>
                  <a:schemeClr val="tx1"/>
                </a:solidFill>
                <a:effectLst/>
                <a:latin typeface="+mn-lt"/>
                <a:ea typeface="+mn-ea"/>
                <a:cs typeface="+mn-cs"/>
              </a:rPr>
              <a:t> og Peter N Stearns i boken </a:t>
            </a:r>
            <a:r>
              <a:rPr lang="nb-NO" sz="1200" kern="1200" dirty="0" err="1">
                <a:solidFill>
                  <a:schemeClr val="tx1"/>
                </a:solidFill>
                <a:effectLst/>
                <a:latin typeface="+mn-lt"/>
                <a:ea typeface="+mn-ea"/>
                <a:cs typeface="+mn-cs"/>
              </a:rPr>
              <a:t>Industrialization</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Modern</a:t>
            </a:r>
            <a:r>
              <a:rPr lang="nb-NO" sz="1200" kern="1200" dirty="0">
                <a:solidFill>
                  <a:schemeClr val="tx1"/>
                </a:solidFill>
                <a:effectLst/>
                <a:latin typeface="+mn-lt"/>
                <a:ea typeface="+mn-ea"/>
                <a:cs typeface="+mn-cs"/>
              </a:rPr>
              <a:t> World, s 85-86 Søvnrevolusjonen, av Ariana </a:t>
            </a:r>
            <a:r>
              <a:rPr lang="nb-NO" sz="1200" kern="1200" dirty="0" err="1">
                <a:solidFill>
                  <a:schemeClr val="tx1"/>
                </a:solidFill>
                <a:effectLst/>
                <a:latin typeface="+mn-lt"/>
                <a:ea typeface="+mn-ea"/>
                <a:cs typeface="+mn-cs"/>
              </a:rPr>
              <a:t>Huffington</a:t>
            </a:r>
            <a:r>
              <a:rPr lang="nb-NO" sz="1200" kern="120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3A327C7-813E-7948-B2DB-1661B1E00C43}" type="slidenum">
              <a:rPr lang="nb-NO" smtClean="0"/>
              <a:t>13</a:t>
            </a:fld>
            <a:endParaRPr lang="nb-NO"/>
          </a:p>
        </p:txBody>
      </p:sp>
    </p:spTree>
    <p:extLst>
      <p:ext uri="{BB962C8B-B14F-4D97-AF65-F5344CB8AC3E}">
        <p14:creationId xmlns:p14="http://schemas.microsoft.com/office/powerpoint/2010/main" val="207399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Lite søvn ble tegn på suksess:</a:t>
            </a:r>
            <a:r>
              <a:rPr lang="nb-NO" sz="1200" kern="1200" dirty="0">
                <a:solidFill>
                  <a:schemeClr val="tx1"/>
                </a:solidFill>
                <a:effectLst/>
                <a:latin typeface="+mn-lt"/>
                <a:ea typeface="+mn-ea"/>
                <a:cs typeface="+mn-cs"/>
              </a:rPr>
              <a:t> Det å jobbe mest mulig og sove minst mulig ble et ideal. En mann som særlig har skylden for det, var Thomas Edison som lagde den første praktisk brukbare glødelampen, 1879. Han skrøt av at han aldri trengte mer enn fire eller fem timers søvn per natt og at hele USA burde følge hans eksempel. Han sa at «søvn er absurd, en dårlig vane». (s 89 «Søvnrevolusjonen», av Ariana </a:t>
            </a:r>
            <a:r>
              <a:rPr lang="nb-NO" sz="1200" kern="1200" dirty="0" err="1">
                <a:solidFill>
                  <a:schemeClr val="tx1"/>
                </a:solidFill>
                <a:effectLst/>
                <a:latin typeface="+mn-lt"/>
                <a:ea typeface="+mn-ea"/>
                <a:cs typeface="+mn-cs"/>
              </a:rPr>
              <a:t>Huffington</a:t>
            </a:r>
            <a:r>
              <a:rPr lang="nb-NO"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14</a:t>
            </a:fld>
            <a:endParaRPr lang="nb-NO"/>
          </a:p>
        </p:txBody>
      </p:sp>
    </p:spTree>
    <p:extLst>
      <p:ext uri="{BB962C8B-B14F-4D97-AF65-F5344CB8AC3E}">
        <p14:creationId xmlns:p14="http://schemas.microsoft.com/office/powerpoint/2010/main" val="227311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Men arbeiderne protesterte. De gjorde søvn til en kampsak – 10 år senere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Kravet om 8 timers dag hadde bygget seg opp i arbeiderbevegelsen. «Åtte timer til arbeid, åtte timer til hvile og åtte timer til hva vi vil» stod det på bannerne i 1889.</a:t>
            </a:r>
          </a:p>
          <a:p>
            <a:r>
              <a:rPr lang="nb-NO" sz="1200" b="1" kern="1200" dirty="0">
                <a:solidFill>
                  <a:schemeClr val="tx1"/>
                </a:solidFill>
                <a:effectLst/>
                <a:latin typeface="+mn-lt"/>
                <a:ea typeface="+mn-ea"/>
                <a:cs typeface="+mn-cs"/>
              </a:rPr>
              <a:t>Og arbeiderne vant frem 30 år senere. </a:t>
            </a:r>
          </a:p>
          <a:p>
            <a:r>
              <a:rPr lang="nb-NO" sz="1200" kern="1200" dirty="0">
                <a:solidFill>
                  <a:schemeClr val="tx1"/>
                </a:solidFill>
                <a:effectLst/>
                <a:latin typeface="+mn-lt"/>
                <a:ea typeface="+mn-ea"/>
                <a:cs typeface="+mn-cs"/>
              </a:rPr>
              <a:t>Bilbedriften FORD var første bedrift som innførte 40 timers arbeidsuke i 1926</a:t>
            </a:r>
          </a:p>
          <a:p>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15</a:t>
            </a:fld>
            <a:endParaRPr lang="nb-NO"/>
          </a:p>
        </p:txBody>
      </p:sp>
    </p:spTree>
    <p:extLst>
      <p:ext uri="{BB962C8B-B14F-4D97-AF65-F5344CB8AC3E}">
        <p14:creationId xmlns:p14="http://schemas.microsoft.com/office/powerpoint/2010/main" val="222350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I moderne tid er det fortsatt slik at overarbeid er et farlig statussymbol</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jobber mye mer enn 40 timer, selv om vi har fått ny kunnskap og regler i arbeidslivet. Den japanske kontorarbeideren kan jobbe i 72 timer og sove i 35 timer (s 97 i boken «Søvnrevolusjonen» av Ariana </a:t>
            </a:r>
            <a:r>
              <a:rPr lang="nb-NO" sz="1200" kern="1200" dirty="0" err="1">
                <a:solidFill>
                  <a:schemeClr val="tx1"/>
                </a:solidFill>
                <a:effectLst/>
                <a:latin typeface="+mn-lt"/>
                <a:ea typeface="+mn-ea"/>
                <a:cs typeface="+mn-cs"/>
              </a:rPr>
              <a:t>Huffington</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16</a:t>
            </a:fld>
            <a:endParaRPr lang="nb-NO"/>
          </a:p>
        </p:txBody>
      </p:sp>
    </p:spTree>
    <p:extLst>
      <p:ext uri="{BB962C8B-B14F-4D97-AF65-F5344CB8AC3E}">
        <p14:creationId xmlns:p14="http://schemas.microsoft.com/office/powerpoint/2010/main" val="401283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Det har vært vanlig å skryte av hvor lite man sover og hvor mye man jobber.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Tidligere president i USA, Bill Clinton, var en av dem. Han hadde hørt på universitetet at mange store ledere trengte lite søvn. Men Clinton virket ofte </a:t>
            </a:r>
            <a:r>
              <a:rPr lang="nb-NO" sz="1200" kern="1200" dirty="0" err="1">
                <a:solidFill>
                  <a:schemeClr val="tx1"/>
                </a:solidFill>
                <a:effectLst/>
                <a:latin typeface="+mn-lt"/>
                <a:ea typeface="+mn-ea"/>
                <a:cs typeface="+mn-cs"/>
              </a:rPr>
              <a:t>hyper</a:t>
            </a:r>
            <a:r>
              <a:rPr lang="nb-NO" sz="1200" kern="1200" dirty="0">
                <a:solidFill>
                  <a:schemeClr val="tx1"/>
                </a:solidFill>
                <a:effectLst/>
                <a:latin typeface="+mn-lt"/>
                <a:ea typeface="+mn-ea"/>
                <a:cs typeface="+mn-cs"/>
              </a:rPr>
              <a:t>, utslitt, hoven i ansiktet, og klarte ikke å konsentrere seg særlig lenge av gangen, noe som gjorde det vanskelig å føre en seriøs samtale med ham i mer enn noen få minutter. De som opplevde ham i starten sa at han virket humørsyk, utålmodig og lett å distrahere. (s 50 Søvnrevolusjonen av Ariana </a:t>
            </a:r>
            <a:r>
              <a:rPr lang="nb-NO" sz="1200" kern="1200" dirty="0" err="1">
                <a:solidFill>
                  <a:schemeClr val="tx1"/>
                </a:solidFill>
                <a:effectLst/>
                <a:latin typeface="+mn-lt"/>
                <a:ea typeface="+mn-ea"/>
                <a:cs typeface="+mn-cs"/>
              </a:rPr>
              <a:t>Huffington</a:t>
            </a:r>
            <a:r>
              <a:rPr lang="nb-NO" sz="1200" kern="1200" dirty="0">
                <a:solidFill>
                  <a:schemeClr val="tx1"/>
                </a:solidFill>
                <a:effectLst/>
                <a:latin typeface="+mn-lt"/>
                <a:ea typeface="+mn-ea"/>
                <a:cs typeface="+mn-cs"/>
              </a:rPr>
              <a:t>). Bill Clinton sa senere: «Alle store feil jeg har gjort i livet, har jeg gjort fordi jeg var for trøtt»</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3A327C7-813E-7948-B2DB-1661B1E00C43}" type="slidenum">
              <a:rPr lang="nb-NO" smtClean="0"/>
              <a:t>17</a:t>
            </a:fld>
            <a:endParaRPr lang="nb-NO"/>
          </a:p>
        </p:txBody>
      </p:sp>
    </p:spTree>
    <p:extLst>
      <p:ext uri="{BB962C8B-B14F-4D97-AF65-F5344CB8AC3E}">
        <p14:creationId xmlns:p14="http://schemas.microsoft.com/office/powerpoint/2010/main" val="5471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Hvis du googler </a:t>
            </a:r>
            <a:r>
              <a:rPr lang="nb-NO" sz="1200" b="1" kern="1200" dirty="0" err="1">
                <a:solidFill>
                  <a:schemeClr val="tx1"/>
                </a:solidFill>
                <a:effectLst/>
                <a:latin typeface="+mn-lt"/>
                <a:ea typeface="+mn-ea"/>
                <a:cs typeface="+mn-cs"/>
              </a:rPr>
              <a:t>sleeping</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politicians</a:t>
            </a:r>
            <a:r>
              <a:rPr lang="nb-NO" sz="1200" kern="1200" dirty="0">
                <a:solidFill>
                  <a:schemeClr val="tx1"/>
                </a:solidFill>
                <a:effectLst/>
                <a:latin typeface="+mn-lt"/>
                <a:ea typeface="+mn-ea"/>
                <a:cs typeface="+mn-cs"/>
              </a:rPr>
              <a:t>, er det lett å tro at det har brutt ut en sovesykeepidemi. Hva om vi googler søvnige studenter? Eller søvnige lærere?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18</a:t>
            </a:fld>
            <a:endParaRPr lang="nb-NO"/>
          </a:p>
        </p:txBody>
      </p:sp>
    </p:spTree>
    <p:extLst>
      <p:ext uri="{BB962C8B-B14F-4D97-AF65-F5344CB8AC3E}">
        <p14:creationId xmlns:p14="http://schemas.microsoft.com/office/powerpoint/2010/main" val="317397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Sover vi bedre av å drikke alkohol?</a:t>
            </a:r>
            <a:r>
              <a:rPr lang="nb-NO" sz="1200" kern="1200" dirty="0">
                <a:solidFill>
                  <a:schemeClr val="tx1"/>
                </a:solidFill>
                <a:effectLst/>
                <a:latin typeface="+mn-lt"/>
                <a:ea typeface="+mn-ea"/>
                <a:cs typeface="+mn-cs"/>
              </a:rPr>
              <a:t> Svaret er nei. Du sovner kanskje lettere, men kroppen blir ikke vasket og reparert på like god måte. Dette er fordi leveren vil prioritere å fjerne alkoholen fra kroppen først, fremfor å fjerne andre giftstoffer og melkesyre. Dermed kan du våkne med vondt i hodet, vondt i nakken og i kroppen. Du får mindre av både dyp søvn og REM-søvn. Du vil føle deg mindre uthvilt. Derimot får du mer lett søvn.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Koffein og nikotin virker oppkvikkende på hjernen og kan gi mindre søvn.</a:t>
            </a:r>
            <a:r>
              <a:rPr lang="nb-NO" sz="1200" kern="1200" dirty="0">
                <a:solidFill>
                  <a:schemeClr val="tx1"/>
                </a:solidFill>
                <a:effectLst/>
                <a:latin typeface="+mn-lt"/>
                <a:ea typeface="+mn-ea"/>
                <a:cs typeface="+mn-cs"/>
              </a:rPr>
              <a:t> De som snuser eller røyker, drikker ofte også mer kaffe. Det kan ta opp mot tolv timer før koffeinen er ute av kroppen. Selv små doser kan skape søvnforstyrrelser.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Når var det folk begynte å drikke kaffe for å holde seg våkne? Det </a:t>
            </a:r>
            <a:r>
              <a:rPr lang="nb-NO" sz="1200" kern="1200" dirty="0">
                <a:solidFill>
                  <a:schemeClr val="tx1"/>
                </a:solidFill>
                <a:effectLst/>
                <a:latin typeface="+mn-lt"/>
                <a:ea typeface="+mn-ea"/>
                <a:cs typeface="+mn-cs"/>
              </a:rPr>
              <a:t>kom også med den industrielle revolusjonen på 1700 tallet. Kaffe og te ble brukt som et triks – som et smøremiddel eierne brukte for å få fabrikkarbeiderne til å jobbe godt. Kaffeinntaket har sunket i USA, men </a:t>
            </a:r>
            <a:r>
              <a:rPr lang="nb-NO" sz="1200" kern="1200" dirty="0" err="1">
                <a:solidFill>
                  <a:schemeClr val="tx1"/>
                </a:solidFill>
                <a:effectLst/>
                <a:latin typeface="+mn-lt"/>
                <a:ea typeface="+mn-ea"/>
                <a:cs typeface="+mn-cs"/>
              </a:rPr>
              <a:t>istedet</a:t>
            </a:r>
            <a:r>
              <a:rPr lang="nb-NO" sz="1200" kern="1200" dirty="0">
                <a:solidFill>
                  <a:schemeClr val="tx1"/>
                </a:solidFill>
                <a:effectLst/>
                <a:latin typeface="+mn-lt"/>
                <a:ea typeface="+mn-ea"/>
                <a:cs typeface="+mn-cs"/>
              </a:rPr>
              <a:t> selges enorme mengder brus som inneholder sukker og koffein. Åtte av ti brusmerker som selges i USA inneholder koffein. I tillegg har vi energidrikker. (s 68-71 Søvnrevolusjonen)</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Siden vi ikke får nok søvn til at vi føler oss kvikke og våkne, kan det være fristende å søke erstatninger i stedet – som kaffe, nikotin og energidrikk</a:t>
            </a:r>
            <a:r>
              <a:rPr lang="nb-NO" sz="1200" kern="1200" dirty="0">
                <a:solidFill>
                  <a:schemeClr val="tx1"/>
                </a:solidFill>
                <a:effectLst/>
                <a:latin typeface="+mn-lt"/>
                <a:ea typeface="+mn-ea"/>
                <a:cs typeface="+mn-cs"/>
              </a:rPr>
              <a:t>. Konsekvensen kan være våkenhet om kvelden. Og så må folk bruke sovepiller for å sove.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Kanskje syns du SNUS virker beroligende, men det betyr at du har utviklet toleranse og vil kunne få abstinenser ved å kutte. De som snuser får ofte kaldere hender og føtter. For å sove, trenger vi å være varm på hendene og føttene. Det er veldig vanskelig å sove om du fryser på bena. Så om du har et søvnproblem kan det hjelpe å kutte ut snus, kaffe - og energidrikker. Og sove med sokker. Eller varmepute.</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3A327C7-813E-7948-B2DB-1661B1E00C43}" type="slidenum">
              <a:rPr lang="nb-NO" smtClean="0"/>
              <a:t>19</a:t>
            </a:fld>
            <a:endParaRPr lang="nb-NO"/>
          </a:p>
        </p:txBody>
      </p:sp>
    </p:spTree>
    <p:extLst>
      <p:ext uri="{BB962C8B-B14F-4D97-AF65-F5344CB8AC3E}">
        <p14:creationId xmlns:p14="http://schemas.microsoft.com/office/powerpoint/2010/main" val="157405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 menneskene som IKKE strever med søvn, hva gjør de for å sove? Hva er trikset?</a:t>
            </a:r>
            <a:r>
              <a:rPr lang="nb-NO" sz="1200" kern="1200" dirty="0">
                <a:solidFill>
                  <a:schemeClr val="tx1"/>
                </a:solidFill>
                <a:effectLst/>
                <a:latin typeface="+mn-lt"/>
                <a:ea typeface="+mn-ea"/>
                <a:cs typeface="+mn-cs"/>
              </a:rPr>
              <a:t> Svar: De følger døgnrytmen. Og tenker ikke så mye over det.</a:t>
            </a:r>
          </a:p>
          <a:p>
            <a:r>
              <a:rPr lang="nb-NO" sz="1200" b="1" kern="1200" dirty="0">
                <a:solidFill>
                  <a:schemeClr val="tx1"/>
                </a:solidFill>
                <a:effectLst/>
                <a:latin typeface="+mn-lt"/>
                <a:ea typeface="+mn-ea"/>
                <a:cs typeface="+mn-cs"/>
              </a:rPr>
              <a:t>Vi kan LÆRE kroppen vår å sovne fort</a:t>
            </a:r>
            <a:r>
              <a:rPr lang="nb-NO" sz="1200" kern="1200" dirty="0">
                <a:solidFill>
                  <a:schemeClr val="tx1"/>
                </a:solidFill>
                <a:effectLst/>
                <a:latin typeface="+mn-lt"/>
                <a:ea typeface="+mn-ea"/>
                <a:cs typeface="+mn-cs"/>
              </a:rPr>
              <a:t>, ved å gjøre de samme tingene til den samme tiden på den samme måten. Kroppen elsker nemlig rutiner, elsker det samme. I hver celle i kroppen har vi en klokke som kan programmeres, og som styrer søvnighet og våkenhet. Men: da må vi ta hensyn til at døgnklokken vår er delvis programmert fra før.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Foto: rodolfo-barreto-ACB5nvhnm6c-unsplash.jpg</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2</a:t>
            </a:fld>
            <a:endParaRPr lang="nb-NO"/>
          </a:p>
        </p:txBody>
      </p:sp>
    </p:spTree>
    <p:extLst>
      <p:ext uri="{BB962C8B-B14F-4D97-AF65-F5344CB8AC3E}">
        <p14:creationId xmlns:p14="http://schemas.microsoft.com/office/powerpoint/2010/main" val="297961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Om du stadig vekk må trykke på slumreknappen</a:t>
            </a:r>
            <a:r>
              <a:rPr lang="nb-NO" sz="1200" kern="1200" dirty="0">
                <a:solidFill>
                  <a:schemeClr val="tx1"/>
                </a:solidFill>
                <a:effectLst/>
                <a:latin typeface="+mn-lt"/>
                <a:ea typeface="+mn-ea"/>
                <a:cs typeface="+mn-cs"/>
              </a:rPr>
              <a:t>, er det et klart signal om at du ikke får nok søvn. Det er mange som aksepterer kort nattesøvn uten å skjønne for farlig det er. De har ikke lyst til å følge den indre døgnklokken og døgnrytmen. De ser ikke sammenhengen med at de er slitne, føler seg utbrent, går opp i vekt, og at de stadig er forkjølet og syke. De ser ikke sammenhengen mellom at barnet deres ofte er sur og tverr, og ikke vil legge seg, og at barnet faktisk sover for lite. Folk flest vet ikke at søvnmangel kan lede til angst, depresjon og andre psykiske lidelser. Men nå har dere lært det. Ikke for at dere skal føle dere dårlige. Men for at dere skal få kunnskap til å gjøre noe med det dere KAN gjøre noe med. </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20</a:t>
            </a:fld>
            <a:endParaRPr lang="nb-NO"/>
          </a:p>
        </p:txBody>
      </p:sp>
    </p:spTree>
    <p:extLst>
      <p:ext uri="{BB962C8B-B14F-4D97-AF65-F5344CB8AC3E}">
        <p14:creationId xmlns:p14="http://schemas.microsoft.com/office/powerpoint/2010/main" val="223056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FILMKLIPP: </a:t>
            </a:r>
            <a:r>
              <a:rPr lang="en-US" sz="1200" b="1" kern="1200" dirty="0" err="1">
                <a:solidFill>
                  <a:schemeClr val="tx1"/>
                </a:solidFill>
                <a:effectLst/>
                <a:latin typeface="+mn-lt"/>
                <a:ea typeface="+mn-ea"/>
                <a:cs typeface="+mn-cs"/>
              </a:rPr>
              <a:t>Til</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slutt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skal</a:t>
            </a:r>
            <a:r>
              <a:rPr lang="en-US" sz="1200" b="1" kern="1200" dirty="0">
                <a:solidFill>
                  <a:schemeClr val="tx1"/>
                </a:solidFill>
                <a:effectLst/>
                <a:latin typeface="+mn-lt"/>
                <a:ea typeface="+mn-ea"/>
                <a:cs typeface="+mn-cs"/>
              </a:rPr>
              <a:t> vi se </a:t>
            </a:r>
            <a:r>
              <a:rPr lang="en-US" sz="1200" b="1" kern="1200" dirty="0" err="1">
                <a:solidFill>
                  <a:schemeClr val="tx1"/>
                </a:solidFill>
                <a:effectLst/>
                <a:latin typeface="+mn-lt"/>
                <a:ea typeface="+mn-ea"/>
                <a:cs typeface="+mn-cs"/>
              </a:rPr>
              <a:t>en</a:t>
            </a:r>
            <a:r>
              <a:rPr lang="en-US" sz="1200" b="1" kern="1200" dirty="0">
                <a:solidFill>
                  <a:schemeClr val="tx1"/>
                </a:solidFill>
                <a:effectLst/>
                <a:latin typeface="+mn-lt"/>
                <a:ea typeface="+mn-ea"/>
                <a:cs typeface="+mn-cs"/>
              </a:rPr>
              <a:t> film om at det </a:t>
            </a:r>
            <a:r>
              <a:rPr lang="en-US" sz="1200" b="1" kern="1200" dirty="0" err="1">
                <a:solidFill>
                  <a:schemeClr val="tx1"/>
                </a:solidFill>
                <a:effectLst/>
                <a:latin typeface="+mn-lt"/>
                <a:ea typeface="+mn-ea"/>
                <a:cs typeface="+mn-cs"/>
              </a:rPr>
              <a:t>går</a:t>
            </a:r>
            <a:r>
              <a:rPr lang="en-US" sz="1200" b="1" kern="1200" dirty="0">
                <a:solidFill>
                  <a:schemeClr val="tx1"/>
                </a:solidFill>
                <a:effectLst/>
                <a:latin typeface="+mn-lt"/>
                <a:ea typeface="+mn-ea"/>
                <a:cs typeface="+mn-cs"/>
              </a:rPr>
              <a:t> an </a:t>
            </a:r>
            <a:r>
              <a:rPr lang="en-US" sz="1200" b="1" kern="1200" dirty="0" err="1">
                <a:solidFill>
                  <a:schemeClr val="tx1"/>
                </a:solidFill>
                <a:effectLst/>
                <a:latin typeface="+mn-lt"/>
                <a:ea typeface="+mn-ea"/>
                <a:cs typeface="+mn-cs"/>
              </a:rPr>
              <a:t>å</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sove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både</a:t>
            </a:r>
            <a:r>
              <a:rPr lang="en-US" sz="1200" b="1" kern="1200" dirty="0">
                <a:solidFill>
                  <a:schemeClr val="tx1"/>
                </a:solidFill>
                <a:effectLst/>
                <a:latin typeface="+mn-lt"/>
                <a:ea typeface="+mn-ea"/>
                <a:cs typeface="+mn-cs"/>
              </a:rPr>
              <a:t> for </a:t>
            </a:r>
            <a:r>
              <a:rPr lang="en-US" sz="1200" b="1" kern="1200" dirty="0" err="1">
                <a:solidFill>
                  <a:schemeClr val="tx1"/>
                </a:solidFill>
                <a:effectLst/>
                <a:latin typeface="+mn-lt"/>
                <a:ea typeface="+mn-ea"/>
                <a:cs typeface="+mn-cs"/>
              </a:rPr>
              <a:t>mye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og</a:t>
            </a:r>
            <a:r>
              <a:rPr lang="en-US" sz="1200" b="1" kern="1200" dirty="0">
                <a:solidFill>
                  <a:schemeClr val="tx1"/>
                </a:solidFill>
                <a:effectLst/>
                <a:latin typeface="+mn-lt"/>
                <a:ea typeface="+mn-ea"/>
                <a:cs typeface="+mn-cs"/>
              </a:rPr>
              <a:t> for lite</a:t>
            </a:r>
            <a:r>
              <a:rPr lang="en-US" sz="1200" kern="1200" dirty="0">
                <a:solidFill>
                  <a:schemeClr val="tx1"/>
                </a:solidFill>
                <a:effectLst/>
                <a:latin typeface="+mn-lt"/>
                <a:ea typeface="+mn-ea"/>
                <a:cs typeface="+mn-cs"/>
              </a:rPr>
              <a:t>.  “How much sleep do you actually need?” </a:t>
            </a:r>
            <a:r>
              <a:rPr lang="en-US" sz="1200" u="sng" kern="1200" dirty="0">
                <a:solidFill>
                  <a:schemeClr val="tx1"/>
                </a:solidFill>
                <a:effectLst/>
                <a:latin typeface="+mn-lt"/>
                <a:ea typeface="+mn-ea"/>
                <a:cs typeface="+mn-cs"/>
                <a:hlinkClick r:id="rId3"/>
              </a:rPr>
              <a:t>https://www.youtube.com/watch?v=SVQlcxiQlzI&amp;feature=youtu.be</a:t>
            </a:r>
            <a:endParaRPr lang="nb-NO" sz="1200" kern="1200" dirty="0">
              <a:solidFill>
                <a:schemeClr val="tx1"/>
              </a:solidFill>
              <a:effectLst/>
              <a:latin typeface="+mn-lt"/>
              <a:ea typeface="+mn-ea"/>
              <a:cs typeface="+mn-cs"/>
            </a:endParaRPr>
          </a:p>
          <a:p>
            <a:endParaRPr lang="nb-NO" dirty="0"/>
          </a:p>
          <a:p>
            <a:r>
              <a:rPr lang="nb-NO" dirty="0"/>
              <a:t>TAKK FOR MEG!</a:t>
            </a:r>
          </a:p>
        </p:txBody>
      </p:sp>
      <p:sp>
        <p:nvSpPr>
          <p:cNvPr id="4" name="Plassholder for lysbildenummer 3"/>
          <p:cNvSpPr>
            <a:spLocks noGrp="1"/>
          </p:cNvSpPr>
          <p:nvPr>
            <p:ph type="sldNum" sz="quarter" idx="5"/>
          </p:nvPr>
        </p:nvSpPr>
        <p:spPr/>
        <p:txBody>
          <a:bodyPr/>
          <a:lstStyle/>
          <a:p>
            <a:fld id="{F3A327C7-813E-7948-B2DB-1661B1E00C43}" type="slidenum">
              <a:rPr lang="nb-NO" smtClean="0"/>
              <a:t>21</a:t>
            </a:fld>
            <a:endParaRPr lang="nb-NO"/>
          </a:p>
        </p:txBody>
      </p:sp>
    </p:spTree>
    <p:extLst>
      <p:ext uri="{BB962C8B-B14F-4D97-AF65-F5344CB8AC3E}">
        <p14:creationId xmlns:p14="http://schemas.microsoft.com/office/powerpoint/2010/main" val="259127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Omtrent slik ser døgnklokken ut.</a:t>
            </a:r>
            <a:r>
              <a:rPr lang="nb-NO" sz="1200" kern="1200" dirty="0">
                <a:solidFill>
                  <a:schemeClr val="tx1"/>
                </a:solidFill>
                <a:effectLst/>
                <a:latin typeface="+mn-lt"/>
                <a:ea typeface="+mn-ea"/>
                <a:cs typeface="+mn-cs"/>
              </a:rPr>
              <a:t> Den indre klokken er innstilt på å sette i gang med fordøyelse og aktivitet på dagtid, og ta fri fra alt dette om natten. Det finnes en optimal tid for våkenhet, en optimal tid for avføring (08:30), og en optimal tid for dyp søvn (02:00). Kroppen begynner å produsere </a:t>
            </a:r>
            <a:r>
              <a:rPr lang="nb-NO" sz="1200" kern="1200" dirty="0" err="1">
                <a:solidFill>
                  <a:schemeClr val="tx1"/>
                </a:solidFill>
                <a:effectLst/>
                <a:latin typeface="+mn-lt"/>
                <a:ea typeface="+mn-ea"/>
                <a:cs typeface="+mn-cs"/>
              </a:rPr>
              <a:t>melatonin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21:00. Legger vi oss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23 kan vi derfor lett sove 8 timer. I 6-tiden vil kroppen begynne å gire seg opp og produsere stresshormoner som forberedelse til ny dag. Vi slutter å produsere </a:t>
            </a:r>
            <a:r>
              <a:rPr lang="nb-NO" sz="1200" kern="1200" dirty="0" err="1">
                <a:solidFill>
                  <a:schemeClr val="tx1"/>
                </a:solidFill>
                <a:effectLst/>
                <a:latin typeface="+mn-lt"/>
                <a:ea typeface="+mn-ea"/>
                <a:cs typeface="+mn-cs"/>
              </a:rPr>
              <a:t>melatonin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07:30. Derfor er det vanskelig å sovne i 8 -tiden, og det er vanskelig å sove lenge og dypt om dagen. Den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indre klokken vil forstyrre deg, uansett hvor trøtt du er. </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3</a:t>
            </a:fld>
            <a:endParaRPr lang="nb-NO"/>
          </a:p>
        </p:txBody>
      </p:sp>
    </p:spTree>
    <p:extLst>
      <p:ext uri="{BB962C8B-B14F-4D97-AF65-F5344CB8AC3E}">
        <p14:creationId xmlns:p14="http://schemas.microsoft.com/office/powerpoint/2010/main" val="106349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Jeg våkner om natten, er det normalt?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Ja, det er normalt. Som du ser, så ser nattesøvn ut som en berg – og dalbane. Søvnen er ikke lik, den varierer mellom ulike typer søvn. Helt i starten har vi lett søvn. Så detter vi raskt ned i dyp søvn, og det er den som gjør oss mest uthvilt. Så våkner vi litt igjen og sover lett, kanskje drømmer litt, og så detter vi ned i dyp søvn igjen. Vi får etterhvert mer og mer drømmesøvn utover natten. En sammenhengende søvnrunde tar omtrent 90 minutter, og i løpet av natten har de fleste mellom 4 og 5 søvnrunder. De fleste våkner litt om natten, men sovner fort igjen, og husker det kanskje ikke. </a:t>
            </a:r>
          </a:p>
          <a:p>
            <a:r>
              <a:rPr lang="nb-NO" sz="1200" kern="1200" dirty="0">
                <a:solidFill>
                  <a:schemeClr val="tx1"/>
                </a:solidFill>
                <a:effectLst/>
                <a:latin typeface="+mn-lt"/>
                <a:ea typeface="+mn-ea"/>
                <a:cs typeface="+mn-cs"/>
              </a:rPr>
              <a:t> Om du stresser mye på dagtid og er aktivert før du legger deg, kan periodene med lett søvn bli lengre. Og når mennesker blir eldre, får vi mer lett søvn.</a:t>
            </a:r>
          </a:p>
          <a:p>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4</a:t>
            </a:fld>
            <a:endParaRPr lang="nb-NO"/>
          </a:p>
        </p:txBody>
      </p:sp>
    </p:spTree>
    <p:extLst>
      <p:ext uri="{BB962C8B-B14F-4D97-AF65-F5344CB8AC3E}">
        <p14:creationId xmlns:p14="http://schemas.microsoft.com/office/powerpoint/2010/main" val="372497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Lys er viktig for døgnrytmen.</a:t>
            </a:r>
            <a:r>
              <a:rPr lang="nb-NO" sz="1200" kern="1200" dirty="0">
                <a:solidFill>
                  <a:schemeClr val="tx1"/>
                </a:solidFill>
                <a:effectLst/>
                <a:latin typeface="+mn-lt"/>
                <a:ea typeface="+mn-ea"/>
                <a:cs typeface="+mn-cs"/>
              </a:rPr>
              <a:t> Det beste er å få lys inn på øynene før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12.00, eller egentlig så tidlig som mulig om morgenen. Det er det optimale tidspunktet for å komme seg ut. Det øker sjansen for at vi blir trøtte på riktig tidspunkt om kvelden. Lyset er med å justere døgnklokken slik at den holder jevn rytme.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Bilde:</a:t>
            </a:r>
            <a:r>
              <a:rPr lang="nb-NO" sz="1200" b="0" kern="1200" baseline="0" dirty="0">
                <a:solidFill>
                  <a:schemeClr val="tx1"/>
                </a:solidFill>
                <a:effectLst/>
                <a:latin typeface="+mn-lt"/>
                <a:ea typeface="+mn-ea"/>
                <a:cs typeface="+mn-cs"/>
              </a:rPr>
              <a:t> </a:t>
            </a:r>
            <a:r>
              <a:rPr lang="nb-NO" sz="1200" b="0" kern="1200" dirty="0">
                <a:solidFill>
                  <a:schemeClr val="tx1"/>
                </a:solidFill>
                <a:effectLst/>
                <a:latin typeface="+mn-lt"/>
                <a:ea typeface="+mn-ea"/>
                <a:cs typeface="+mn-cs"/>
              </a:rPr>
              <a:t>tomasz-wozniak-V62UrdknDCA-unsplash.jpg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endParaRPr lang="nb-NO" b="0"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5</a:t>
            </a:fld>
            <a:endParaRPr lang="nn-NO"/>
          </a:p>
        </p:txBody>
      </p:sp>
    </p:spTree>
    <p:extLst>
      <p:ext uri="{BB962C8B-B14F-4D97-AF65-F5344CB8AC3E}">
        <p14:creationId xmlns:p14="http://schemas.microsoft.com/office/powerpoint/2010/main" val="146222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Forvirret søvnklokke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vi utsetter kroppen for lys midt på natten – det den tror er natten – blir den veldig forvirret. </a:t>
            </a:r>
            <a:r>
              <a:rPr lang="nb-NO" sz="1200" b="1" kern="1200" dirty="0">
                <a:solidFill>
                  <a:schemeClr val="tx1"/>
                </a:solidFill>
                <a:effectLst/>
                <a:latin typeface="+mn-lt"/>
                <a:ea typeface="+mn-ea"/>
                <a:cs typeface="+mn-cs"/>
              </a:rPr>
              <a:t> Det samme skjer om vi legger oss og står opp </a:t>
            </a:r>
            <a:r>
              <a:rPr lang="nb-NO" sz="1200" kern="1200" dirty="0">
                <a:solidFill>
                  <a:schemeClr val="tx1"/>
                </a:solidFill>
                <a:effectLst/>
                <a:latin typeface="+mn-lt"/>
                <a:ea typeface="+mn-ea"/>
                <a:cs typeface="+mn-cs"/>
              </a:rPr>
              <a:t>på mange ulike tidspunkter. Da vil det ofte være vanskelig å sovne. Roter du med døgnrytmen din, roter du med kroppens endokrine system som har kjertler i hele kroppen, i hjernen, i magen og underlivet. Og det kan få konsekvenser, for eksempel problemer med fordøyelsen eller vektøkning. </a:t>
            </a: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3A327C7-813E-7948-B2DB-1661B1E00C43}" type="slidenum">
              <a:rPr lang="nb-NO" smtClean="0"/>
              <a:t>6</a:t>
            </a:fld>
            <a:endParaRPr lang="nb-NO"/>
          </a:p>
        </p:txBody>
      </p:sp>
    </p:spTree>
    <p:extLst>
      <p:ext uri="{BB962C8B-B14F-4D97-AF65-F5344CB8AC3E}">
        <p14:creationId xmlns:p14="http://schemas.microsoft.com/office/powerpoint/2010/main" val="276945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Hva bruker du sengen til?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Se på serier?</a:t>
            </a:r>
          </a:p>
          <a:p>
            <a:pPr lvl="0"/>
            <a:r>
              <a:rPr lang="nb-NO" sz="1200" kern="1200" dirty="0">
                <a:solidFill>
                  <a:schemeClr val="tx1"/>
                </a:solidFill>
                <a:effectLst/>
                <a:latin typeface="+mn-lt"/>
                <a:ea typeface="+mn-ea"/>
                <a:cs typeface="+mn-cs"/>
              </a:rPr>
              <a:t>Spise alle måltider?</a:t>
            </a:r>
          </a:p>
          <a:p>
            <a:pPr lvl="0"/>
            <a:r>
              <a:rPr lang="nb-NO" sz="1200" kern="1200" dirty="0">
                <a:solidFill>
                  <a:schemeClr val="tx1"/>
                </a:solidFill>
                <a:effectLst/>
                <a:latin typeface="+mn-lt"/>
                <a:ea typeface="+mn-ea"/>
                <a:cs typeface="+mn-cs"/>
              </a:rPr>
              <a:t>Sofa for venner?</a:t>
            </a:r>
          </a:p>
          <a:p>
            <a:r>
              <a:rPr lang="nb-NO" sz="1200" kern="1200" dirty="0">
                <a:solidFill>
                  <a:schemeClr val="tx1"/>
                </a:solidFill>
                <a:effectLst/>
                <a:latin typeface="+mn-lt"/>
                <a:ea typeface="+mn-ea"/>
                <a:cs typeface="+mn-cs"/>
              </a:rPr>
              <a:t>HVA du bruker sengen til har mye å si for hvor lett du sovner i den samme sengen. Det kan være vanskelig å komme i sove-modus om sengen forbindes med alt mulig annet enn søvn. Sengen bør bare brukes til soveaktiviteter og sex. </a:t>
            </a:r>
          </a:p>
          <a:p>
            <a:endParaRPr lang="nb-NO" dirty="0"/>
          </a:p>
          <a:p>
            <a:r>
              <a:rPr lang="nb-NO" dirty="0"/>
              <a:t>FOTO: ISTOCK</a:t>
            </a:r>
          </a:p>
        </p:txBody>
      </p:sp>
      <p:sp>
        <p:nvSpPr>
          <p:cNvPr id="4" name="Plassholder for lysbildenummer 3"/>
          <p:cNvSpPr>
            <a:spLocks noGrp="1"/>
          </p:cNvSpPr>
          <p:nvPr>
            <p:ph type="sldNum" sz="quarter" idx="5"/>
          </p:nvPr>
        </p:nvSpPr>
        <p:spPr/>
        <p:txBody>
          <a:bodyPr/>
          <a:lstStyle/>
          <a:p>
            <a:fld id="{F3A327C7-813E-7948-B2DB-1661B1E00C43}" type="slidenum">
              <a:rPr lang="nb-NO" smtClean="0"/>
              <a:t>7</a:t>
            </a:fld>
            <a:endParaRPr lang="nb-NO"/>
          </a:p>
        </p:txBody>
      </p:sp>
    </p:spTree>
    <p:extLst>
      <p:ext uri="{BB962C8B-B14F-4D97-AF65-F5344CB8AC3E}">
        <p14:creationId xmlns:p14="http://schemas.microsoft.com/office/powerpoint/2010/main" val="113222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lettere for hjernen å komme i sove-modus om vi lager en god sove-situasjon, med faste soveaktiviteter. </a:t>
            </a:r>
            <a:r>
              <a:rPr lang="nb-NO" sz="1200" kern="1200" dirty="0">
                <a:solidFill>
                  <a:schemeClr val="tx1"/>
                </a:solidFill>
                <a:effectLst/>
                <a:latin typeface="+mn-lt"/>
                <a:ea typeface="+mn-ea"/>
                <a:cs typeface="+mn-cs"/>
              </a:rPr>
              <a:t>Det hjelper å ha egne sove-klær, sove-bok, sove-musikk, </a:t>
            </a:r>
            <a:r>
              <a:rPr lang="nb-NO" sz="1200" kern="1200" dirty="0" err="1">
                <a:solidFill>
                  <a:schemeClr val="tx1"/>
                </a:solidFill>
                <a:effectLst/>
                <a:latin typeface="+mn-lt"/>
                <a:ea typeface="+mn-ea"/>
                <a:cs typeface="+mn-cs"/>
              </a:rPr>
              <a:t>nattmaske</a:t>
            </a:r>
            <a:r>
              <a:rPr lang="nb-NO" sz="1200" kern="1200" dirty="0">
                <a:solidFill>
                  <a:schemeClr val="tx1"/>
                </a:solidFill>
                <a:effectLst/>
                <a:latin typeface="+mn-lt"/>
                <a:ea typeface="+mn-ea"/>
                <a:cs typeface="+mn-cs"/>
              </a:rPr>
              <a:t> for ikke å bli vekket av lys om morgenen, ørepropper for ikke bli vekket av fugler, varmepute for ikke å fryse om kvelden, et passelig kaldt og ryddig soverom og rene sengeklær. Jo flere små vaner som minner deg om soving, jo bedre.</a:t>
            </a:r>
          </a:p>
          <a:p>
            <a:endParaRPr lang="nb-NO" dirty="0"/>
          </a:p>
          <a:p>
            <a:r>
              <a:rPr lang="nb-NO" dirty="0"/>
              <a:t>FOTO: ISTOCK</a:t>
            </a:r>
          </a:p>
        </p:txBody>
      </p:sp>
      <p:sp>
        <p:nvSpPr>
          <p:cNvPr id="4" name="Plassholder for lysbildenummer 3"/>
          <p:cNvSpPr>
            <a:spLocks noGrp="1"/>
          </p:cNvSpPr>
          <p:nvPr>
            <p:ph type="sldNum" sz="quarter" idx="5"/>
          </p:nvPr>
        </p:nvSpPr>
        <p:spPr/>
        <p:txBody>
          <a:bodyPr/>
          <a:lstStyle/>
          <a:p>
            <a:fld id="{F3A327C7-813E-7948-B2DB-1661B1E00C43}" type="slidenum">
              <a:rPr lang="nb-NO" smtClean="0"/>
              <a:t>8</a:t>
            </a:fld>
            <a:endParaRPr lang="nb-NO"/>
          </a:p>
        </p:txBody>
      </p:sp>
    </p:spTree>
    <p:extLst>
      <p:ext uri="{BB962C8B-B14F-4D97-AF65-F5344CB8AC3E}">
        <p14:creationId xmlns:p14="http://schemas.microsoft.com/office/powerpoint/2010/main" val="34364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Søvn er </a:t>
            </a:r>
            <a:r>
              <a:rPr lang="nb-NO" sz="1200" b="1" kern="1200" dirty="0" err="1">
                <a:solidFill>
                  <a:schemeClr val="tx1"/>
                </a:solidFill>
                <a:effectLst/>
                <a:latin typeface="+mn-lt"/>
                <a:ea typeface="+mn-ea"/>
                <a:cs typeface="+mn-cs"/>
              </a:rPr>
              <a:t>skjønnhetskur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Alvorlig søvnmangel påvirker utseende. Manglende søvn syns spesielt rundt øynene, munnen og huden. En svensk forskergruppe fant at mennesker som har sovet lite, ble vurdert som mindre attraktive. </a:t>
            </a:r>
            <a:r>
              <a:rPr lang="nb-NO" sz="1200" dirty="0">
                <a:effectLst/>
                <a:latin typeface="News702BT"/>
              </a:rPr>
              <a:t>Tunge øyelokk, ringer under øynene og et trist oppsyn gjorde at færre ville tilbringe tid med personene, og man ble vurdert som et </a:t>
            </a:r>
            <a:r>
              <a:rPr lang="nb-NO" sz="1200" dirty="0" err="1">
                <a:effectLst/>
                <a:latin typeface="News702BT"/>
              </a:rPr>
              <a:t>dårligere</a:t>
            </a:r>
            <a:r>
              <a:rPr lang="nb-NO" sz="1200" dirty="0">
                <a:effectLst/>
                <a:latin typeface="News702BT"/>
              </a:rPr>
              <a:t> lederevne og mindre attraktiv i arbeids- og kjærlighetsliv. </a:t>
            </a:r>
            <a:r>
              <a:rPr lang="nb-NO" sz="1200" kern="1200" dirty="0">
                <a:solidFill>
                  <a:schemeClr val="tx1"/>
                </a:solidFill>
                <a:effectLst/>
                <a:latin typeface="+mn-lt"/>
                <a:ea typeface="+mn-ea"/>
                <a:cs typeface="+mn-cs"/>
              </a:rPr>
              <a:t>enn om de samme personene hadde sovet nok. Du kan altså sove deg attraktiv.</a:t>
            </a:r>
          </a:p>
          <a:p>
            <a:endParaRPr lang="nb-NO"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News702BT"/>
              </a:rPr>
              <a:t>Den svenske studien «The Face </a:t>
            </a:r>
            <a:r>
              <a:rPr lang="nb-NO" sz="1800" dirty="0" err="1">
                <a:effectLst/>
                <a:latin typeface="News702BT"/>
              </a:rPr>
              <a:t>of</a:t>
            </a:r>
            <a:r>
              <a:rPr lang="nb-NO" sz="1800" dirty="0">
                <a:effectLst/>
                <a:latin typeface="News702BT"/>
              </a:rPr>
              <a:t> </a:t>
            </a:r>
            <a:r>
              <a:rPr lang="nb-NO" sz="1800" dirty="0" err="1">
                <a:effectLst/>
                <a:latin typeface="News702BT"/>
              </a:rPr>
              <a:t>Sleep</a:t>
            </a:r>
            <a:r>
              <a:rPr lang="nb-NO" sz="1800" dirty="0">
                <a:effectLst/>
                <a:latin typeface="News702BT"/>
              </a:rPr>
              <a:t> Loss», </a:t>
            </a:r>
            <a:r>
              <a:rPr lang="nb-NO" sz="1200" kern="1200" dirty="0">
                <a:solidFill>
                  <a:schemeClr val="tx1"/>
                </a:solidFill>
                <a:effectLst/>
                <a:latin typeface="+mn-lt"/>
                <a:ea typeface="+mn-ea"/>
                <a:cs typeface="+mn-cs"/>
              </a:rPr>
              <a:t>Axelsson mfl., 2010, gjengitt i Wilhelmsen – Langeland, A. (2020). </a:t>
            </a:r>
            <a:r>
              <a:rPr lang="nb-NO" sz="1200" i="1" kern="1200" dirty="0">
                <a:solidFill>
                  <a:schemeClr val="tx1"/>
                </a:solidFill>
                <a:effectLst/>
                <a:latin typeface="+mn-lt"/>
                <a:ea typeface="+mn-ea"/>
                <a:cs typeface="+mn-cs"/>
              </a:rPr>
              <a:t>Våkne opp! Om søvnens psykologi.</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9</a:t>
            </a:fld>
            <a:endParaRPr lang="nb-NO"/>
          </a:p>
        </p:txBody>
      </p:sp>
    </p:spTree>
    <p:extLst>
      <p:ext uri="{BB962C8B-B14F-4D97-AF65-F5344CB8AC3E}">
        <p14:creationId xmlns:p14="http://schemas.microsoft.com/office/powerpoint/2010/main" val="172601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3CFB99D-05AF-734E-925B-ABB8A964B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6686" y="589077"/>
            <a:ext cx="3918077" cy="6268923"/>
          </a:xfrm>
          <a:prstGeom prst="rect">
            <a:avLst/>
          </a:prstGeom>
        </p:spPr>
      </p:pic>
      <p:pic>
        <p:nvPicPr>
          <p:cNvPr id="12" name="Bilde 11">
            <a:extLst>
              <a:ext uri="{FF2B5EF4-FFF2-40B4-BE49-F238E27FC236}">
                <a16:creationId xmlns:a16="http://schemas.microsoft.com/office/drawing/2014/main" id="{61202A67-50F1-C64B-AE25-EE1B0D631EF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326580" y="3553910"/>
            <a:ext cx="4260916" cy="1544278"/>
          </a:xfrm>
          <a:prstGeom prst="rect">
            <a:avLst/>
          </a:prstGeom>
        </p:spPr>
      </p:pic>
      <p:pic>
        <p:nvPicPr>
          <p:cNvPr id="13" name="Bilde 12">
            <a:extLst>
              <a:ext uri="{FF2B5EF4-FFF2-40B4-BE49-F238E27FC236}">
                <a16:creationId xmlns:a16="http://schemas.microsoft.com/office/drawing/2014/main" id="{7F152746-8CBF-0946-BA45-09430BE9FBA4}"/>
              </a:ext>
            </a:extLst>
          </p:cNvPr>
          <p:cNvPicPr>
            <a:picLocks noChangeAspect="1"/>
          </p:cNvPicPr>
          <p:nvPr userDrawn="1"/>
        </p:nvPicPr>
        <p:blipFill>
          <a:blip r:embed="rId4"/>
          <a:srcRect/>
          <a:stretch/>
        </p:blipFill>
        <p:spPr>
          <a:xfrm>
            <a:off x="4804549" y="1306121"/>
            <a:ext cx="2602780" cy="3011480"/>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r>
              <a:rPr lang="en-US"/>
              <a:t>RØRE Anne-Kristin Imenes</a:t>
            </a:r>
            <a:endParaRPr lang="en-US" dirty="0"/>
          </a:p>
        </p:txBody>
      </p:sp>
      <p:sp>
        <p:nvSpPr>
          <p:cNvPr id="5" name="Slide Number Placeholder 5">
            <a:extLst>
              <a:ext uri="{FF2B5EF4-FFF2-40B4-BE49-F238E27FC236}">
                <a16:creationId xmlns:a16="http://schemas.microsoft.com/office/drawing/2014/main" id="{69785C9F-BA00-4F49-AEE3-4826602B8281}"/>
              </a:ext>
            </a:extLst>
          </p:cNvPr>
          <p:cNvSpPr>
            <a:spLocks noGrp="1"/>
          </p:cNvSpPr>
          <p:nvPr>
            <p:ph type="sldNum" sz="quarter" idx="12"/>
          </p:nvPr>
        </p:nvSpPr>
        <p:spPr>
          <a:xfrm>
            <a:off x="8610600" y="6456939"/>
            <a:ext cx="2743200" cy="245614"/>
          </a:xfrm>
          <a:prstGeom prst="rect">
            <a:avLst/>
          </a:prstGeom>
        </p:spPr>
        <p:txBody>
          <a:bodyPr/>
          <a:lstStyle>
            <a:lvl1pPr>
              <a:defRPr sz="1400" b="0" i="0">
                <a:solidFill>
                  <a:srgbClr val="0D1A38"/>
                </a:solidFill>
                <a:latin typeface="+mj-lt"/>
              </a:defRPr>
            </a:lvl1pPr>
          </a:lstStyle>
          <a:p>
            <a:pPr>
              <a:defRPr/>
            </a:pPr>
            <a:fld id="{C834A423-6A5E-435F-89E0-3966BF3CDBE5}" type="slidenum">
              <a:rPr lang="en-GB" smtClean="0"/>
              <a:pPr>
                <a:defRPr/>
              </a:pPr>
              <a:t>‹#›</a:t>
            </a:fld>
            <a:endParaRPr lang="en-GB"/>
          </a:p>
        </p:txBody>
      </p:sp>
    </p:spTree>
    <p:extLst>
      <p:ext uri="{BB962C8B-B14F-4D97-AF65-F5344CB8AC3E}">
        <p14:creationId xmlns:p14="http://schemas.microsoft.com/office/powerpoint/2010/main" val="28441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609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C0DEB60-5521-F142-A327-006B296EA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2277" y="550237"/>
            <a:ext cx="3259281" cy="6307763"/>
          </a:xfrm>
          <a:prstGeom prst="rect">
            <a:avLst/>
          </a:prstGeom>
        </p:spPr>
      </p:pic>
      <p:pic>
        <p:nvPicPr>
          <p:cNvPr id="6" name="Bilde 5">
            <a:extLst>
              <a:ext uri="{FF2B5EF4-FFF2-40B4-BE49-F238E27FC236}">
                <a16:creationId xmlns:a16="http://schemas.microsoft.com/office/drawing/2014/main" id="{8E5F63EF-120F-A145-8C9D-5E40B33BB2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813" y="705678"/>
            <a:ext cx="3195046" cy="6152322"/>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9C5460A-0C84-194C-A71F-E763E6E345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1767" y="1152939"/>
            <a:ext cx="5236864" cy="5705061"/>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5" name="Bilde 4">
            <a:extLst>
              <a:ext uri="{FF2B5EF4-FFF2-40B4-BE49-F238E27FC236}">
                <a16:creationId xmlns:a16="http://schemas.microsoft.com/office/drawing/2014/main" id="{249327AB-4096-274E-8BD2-E53E91183B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6155" y="2963601"/>
            <a:ext cx="4260916" cy="154427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3E7739F-6E9E-B54E-9BEC-83DAF5E86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4764" y="487517"/>
            <a:ext cx="3197363" cy="6156783"/>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3" r:id="rId6"/>
    <p:sldLayoutId id="2147483695" r:id="rId7"/>
  </p:sldLayoutIdLst>
  <p:hf hdr="0" dt="0"/>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hf hdr="0" dt="0"/>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QlcxiQlzI&amp;feature=youtu.be"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1B07C-A15C-A793-7E99-205BF9DE7023}"/>
              </a:ext>
            </a:extLst>
          </p:cNvPr>
          <p:cNvSpPr>
            <a:spLocks noGrp="1"/>
          </p:cNvSpPr>
          <p:nvPr>
            <p:ph type="ctrTitle"/>
          </p:nvPr>
        </p:nvSpPr>
        <p:spPr>
          <a:xfrm>
            <a:off x="1604386" y="3333000"/>
            <a:ext cx="9144000" cy="2387600"/>
          </a:xfrm>
        </p:spPr>
        <p:txBody>
          <a:bodyPr>
            <a:normAutofit fontScale="90000"/>
          </a:bodyPr>
          <a:lstStyle/>
          <a:p>
            <a:r>
              <a:rPr lang="nb-NO" dirty="0"/>
              <a:t>Søvn – del 3</a:t>
            </a:r>
            <a:br>
              <a:rPr lang="nb-NO" dirty="0"/>
            </a:br>
            <a:r>
              <a:rPr lang="en-US" sz="6000" dirty="0" err="1"/>
              <a:t>Døgnrytmeklokken</a:t>
            </a:r>
            <a:r>
              <a:rPr lang="en-US" dirty="0"/>
              <a:t>          – </a:t>
            </a:r>
            <a:r>
              <a:rPr lang="en-US" dirty="0" err="1"/>
              <a:t>og</a:t>
            </a:r>
            <a:r>
              <a:rPr lang="en-US" dirty="0"/>
              <a:t> </a:t>
            </a:r>
            <a:r>
              <a:rPr lang="en-US" sz="6000" dirty="0" err="1"/>
              <a:t>litt</a:t>
            </a:r>
            <a:r>
              <a:rPr lang="en-US" sz="6000" dirty="0"/>
              <a:t> </a:t>
            </a:r>
            <a:r>
              <a:rPr lang="en-US" sz="6000" dirty="0" err="1"/>
              <a:t>søvnhistorie</a:t>
            </a:r>
            <a:endParaRPr lang="nb-NO" dirty="0"/>
          </a:p>
        </p:txBody>
      </p:sp>
      <p:pic>
        <p:nvPicPr>
          <p:cNvPr id="8" name="Bilde 7" descr="Et bilde som inneholder tekst, skilt, utklipp&#10;&#10;Automatisk generert beskrivelse">
            <a:extLst>
              <a:ext uri="{FF2B5EF4-FFF2-40B4-BE49-F238E27FC236}">
                <a16:creationId xmlns:a16="http://schemas.microsoft.com/office/drawing/2014/main" id="{07C7C384-B003-0014-3ACA-13659AB0BDB6}"/>
              </a:ext>
            </a:extLst>
          </p:cNvPr>
          <p:cNvPicPr>
            <a:picLocks noChangeAspect="1"/>
          </p:cNvPicPr>
          <p:nvPr/>
        </p:nvPicPr>
        <p:blipFill>
          <a:blip r:embed="rId3"/>
          <a:stretch>
            <a:fillRect/>
          </a:stretch>
        </p:blipFill>
        <p:spPr>
          <a:xfrm>
            <a:off x="4940300" y="1137400"/>
            <a:ext cx="1905323" cy="1895684"/>
          </a:xfrm>
          <a:prstGeom prst="rect">
            <a:avLst/>
          </a:prstGeom>
        </p:spPr>
      </p:pic>
    </p:spTree>
    <p:extLst>
      <p:ext uri="{BB962C8B-B14F-4D97-AF65-F5344CB8AC3E}">
        <p14:creationId xmlns:p14="http://schemas.microsoft.com/office/powerpoint/2010/main" val="302792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innendørs, mat, flere, ordnet&#10;&#10;Automatisk generert beskrivelse">
            <a:extLst>
              <a:ext uri="{FF2B5EF4-FFF2-40B4-BE49-F238E27FC236}">
                <a16:creationId xmlns:a16="http://schemas.microsoft.com/office/drawing/2014/main" id="{0F0BCE16-E0E4-7096-41BA-01177161B62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98455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87500" y="952500"/>
            <a:ext cx="5300714" cy="4052647"/>
          </a:xfrm>
        </p:spPr>
        <p:txBody>
          <a:bodyPr vert="horz" lIns="82296" tIns="41148" rIns="82296" bIns="41148" rtlCol="0" anchor="t">
            <a:normAutofit fontScale="92500" lnSpcReduction="10000"/>
          </a:bodyPr>
          <a:lstStyle/>
          <a:p>
            <a:pPr marL="0" indent="0">
              <a:lnSpc>
                <a:spcPct val="110000"/>
              </a:lnSpc>
              <a:buClr>
                <a:schemeClr val="accent1"/>
              </a:buClr>
              <a:buSzPct val="100000"/>
              <a:buNone/>
            </a:pPr>
            <a:endParaRPr lang="en-US" sz="2250" dirty="0"/>
          </a:p>
          <a:p>
            <a:pPr marL="0" indent="0">
              <a:lnSpc>
                <a:spcPct val="110000"/>
              </a:lnSpc>
              <a:buClr>
                <a:schemeClr val="accent1"/>
              </a:buClr>
              <a:buSzPct val="100000"/>
              <a:buNone/>
            </a:pPr>
            <a:r>
              <a:rPr lang="nb-NO" dirty="0">
                <a:solidFill>
                  <a:schemeClr val="tx1"/>
                </a:solidFill>
              </a:rPr>
              <a:t>Se utdrag fra BBC dokumentaren </a:t>
            </a:r>
          </a:p>
          <a:p>
            <a:pPr marL="0" indent="0">
              <a:lnSpc>
                <a:spcPct val="110000"/>
              </a:lnSpc>
              <a:buClr>
                <a:schemeClr val="accent1"/>
              </a:buClr>
              <a:buSzPct val="100000"/>
              <a:buNone/>
            </a:pPr>
            <a:r>
              <a:rPr lang="nb-NO" dirty="0">
                <a:solidFill>
                  <a:schemeClr val="tx1"/>
                </a:solidFill>
              </a:rPr>
              <a:t>”Den viktige søvnen” </a:t>
            </a:r>
          </a:p>
          <a:p>
            <a:pPr marL="0" indent="0">
              <a:lnSpc>
                <a:spcPct val="110000"/>
              </a:lnSpc>
              <a:buClr>
                <a:schemeClr val="accent1"/>
              </a:buClr>
              <a:buSzPct val="100000"/>
              <a:buNone/>
            </a:pPr>
            <a:r>
              <a:rPr lang="nb-NO" dirty="0">
                <a:solidFill>
                  <a:schemeClr val="tx1"/>
                </a:solidFill>
              </a:rPr>
              <a:t>Spor 22.00 min til 27.10 min</a:t>
            </a:r>
          </a:p>
          <a:p>
            <a:pPr marL="0" indent="0">
              <a:lnSpc>
                <a:spcPct val="110000"/>
              </a:lnSpc>
              <a:buClr>
                <a:schemeClr val="accent1"/>
              </a:buClr>
              <a:buSzPct val="100000"/>
              <a:buNone/>
            </a:pPr>
            <a:endParaRPr lang="en-US" sz="2250" dirty="0"/>
          </a:p>
          <a:p>
            <a:pPr marL="0" indent="0">
              <a:lnSpc>
                <a:spcPct val="110000"/>
              </a:lnSpc>
              <a:buClr>
                <a:schemeClr val="accent1"/>
              </a:buClr>
              <a:buSzPct val="100000"/>
              <a:buNone/>
            </a:pPr>
            <a:r>
              <a:rPr lang="en-US" sz="4680" b="1" dirty="0"/>
              <a:t>Hvordan </a:t>
            </a:r>
            <a:r>
              <a:rPr lang="en-US" sz="4680" b="1" dirty="0" err="1"/>
              <a:t>søvnmangel</a:t>
            </a:r>
            <a:r>
              <a:rPr lang="en-US" sz="4680" b="1" dirty="0"/>
              <a:t> </a:t>
            </a:r>
          </a:p>
          <a:p>
            <a:pPr marL="0" indent="0">
              <a:lnSpc>
                <a:spcPct val="110000"/>
              </a:lnSpc>
              <a:buClr>
                <a:schemeClr val="accent1"/>
              </a:buClr>
              <a:buSzPct val="100000"/>
              <a:buNone/>
            </a:pPr>
            <a:r>
              <a:rPr lang="en-US" sz="4680" b="1" dirty="0" err="1"/>
              <a:t>øker</a:t>
            </a:r>
            <a:r>
              <a:rPr lang="en-US" sz="4680" b="1" dirty="0"/>
              <a:t> SULTFØLELSE</a:t>
            </a:r>
          </a:p>
          <a:p>
            <a:pPr marL="0" indent="0">
              <a:lnSpc>
                <a:spcPct val="110000"/>
              </a:lnSpc>
              <a:buClr>
                <a:schemeClr val="accent1"/>
              </a:buClr>
              <a:buSzPct val="100000"/>
              <a:buNone/>
            </a:pPr>
            <a:endParaRPr lang="en-US" cap="none" dirty="0">
              <a:latin typeface="+mn-lt"/>
              <a:ea typeface="+mn-ea"/>
              <a:cs typeface="+mn-cs"/>
            </a:endParaRPr>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5837" y="1151666"/>
            <a:ext cx="3545672" cy="1935347"/>
          </a:xfrm>
          <a:prstGeom prst="rect">
            <a:avLst/>
          </a:prstGeom>
        </p:spPr>
      </p:pic>
      <p:pic>
        <p:nvPicPr>
          <p:cNvPr id="4" name="Bild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5837" y="3286015"/>
            <a:ext cx="3667352" cy="1719133"/>
          </a:xfrm>
          <a:prstGeom prst="rect">
            <a:avLst/>
          </a:prstGeom>
        </p:spPr>
      </p:pic>
      <p:sp>
        <p:nvSpPr>
          <p:cNvPr id="2" name="Plassholder for bunntekst 1">
            <a:extLst>
              <a:ext uri="{FF2B5EF4-FFF2-40B4-BE49-F238E27FC236}">
                <a16:creationId xmlns:a16="http://schemas.microsoft.com/office/drawing/2014/main" id="{A65BA69B-02A3-C88E-C95C-D6BB9FF4B750}"/>
              </a:ext>
            </a:extLst>
          </p:cNvPr>
          <p:cNvSpPr>
            <a:spLocks noGrp="1"/>
          </p:cNvSpPr>
          <p:nvPr>
            <p:ph type="ftr" sz="quarter" idx="11"/>
          </p:nvPr>
        </p:nvSpPr>
        <p:spPr/>
        <p:txBody>
          <a:bodyPr/>
          <a:lstStyle/>
          <a:p>
            <a:r>
              <a:rPr lang="en-US"/>
              <a:t>RØRE Anne-Kristin Imenes</a:t>
            </a:r>
            <a:endParaRPr lang="en-US" dirty="0"/>
          </a:p>
        </p:txBody>
      </p:sp>
      <p:sp>
        <p:nvSpPr>
          <p:cNvPr id="6" name="Plassholder for lysbildenummer 5">
            <a:extLst>
              <a:ext uri="{FF2B5EF4-FFF2-40B4-BE49-F238E27FC236}">
                <a16:creationId xmlns:a16="http://schemas.microsoft.com/office/drawing/2014/main" id="{33D3F433-5658-110C-C786-7D8B52B2140E}"/>
              </a:ext>
            </a:extLst>
          </p:cNvPr>
          <p:cNvSpPr>
            <a:spLocks noGrp="1"/>
          </p:cNvSpPr>
          <p:nvPr>
            <p:ph type="sldNum" sz="quarter" idx="12"/>
          </p:nvPr>
        </p:nvSpPr>
        <p:spPr/>
        <p:txBody>
          <a:bodyPr/>
          <a:lstStyle/>
          <a:p>
            <a:pPr>
              <a:defRPr/>
            </a:pPr>
            <a:fld id="{C834A423-6A5E-435F-89E0-3966BF3CDBE5}" type="slidenum">
              <a:rPr lang="en-GB" smtClean="0"/>
              <a:pPr>
                <a:defRPr/>
              </a:pPr>
              <a:t>11</a:t>
            </a:fld>
            <a:endParaRPr lang="en-GB"/>
          </a:p>
        </p:txBody>
      </p:sp>
    </p:spTree>
    <p:extLst>
      <p:ext uri="{BB962C8B-B14F-4D97-AF65-F5344CB8AC3E}">
        <p14:creationId xmlns:p14="http://schemas.microsoft.com/office/powerpoint/2010/main" val="66527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lassholder for innhold 6" descr="Et bilde som inneholder person, natur&#10;&#10;Automatisk generert beskrivelse">
            <a:extLst>
              <a:ext uri="{FF2B5EF4-FFF2-40B4-BE49-F238E27FC236}">
                <a16:creationId xmlns:a16="http://schemas.microsoft.com/office/drawing/2014/main" id="{DEE59045-1B39-3192-4CC3-0F605B998EA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76933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E0A5D3-667D-AD4E-A656-AE7C29086203}"/>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Den industrielle revolusjonen</a:t>
            </a:r>
          </a:p>
        </p:txBody>
      </p:sp>
      <p:pic>
        <p:nvPicPr>
          <p:cNvPr id="7" name="Bilde 6">
            <a:extLst>
              <a:ext uri="{FF2B5EF4-FFF2-40B4-BE49-F238E27FC236}">
                <a16:creationId xmlns:a16="http://schemas.microsoft.com/office/drawing/2014/main" id="{C73162AF-2377-D341-9921-3DF3E9EE24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628" y="320511"/>
            <a:ext cx="3794760" cy="3930978"/>
          </a:xfrm>
          <a:prstGeom prst="rect">
            <a:avLst/>
          </a:prstGeom>
        </p:spPr>
      </p:pic>
      <p:pic>
        <p:nvPicPr>
          <p:cNvPr id="9" name="Bilde 8" descr="Et bilde som inneholder tekst&#10;&#10;Automatisk generert beskrivelse">
            <a:extLst>
              <a:ext uri="{FF2B5EF4-FFF2-40B4-BE49-F238E27FC236}">
                <a16:creationId xmlns:a16="http://schemas.microsoft.com/office/drawing/2014/main" id="{21E812E3-078E-C940-A285-1DC804C6D9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8385" y="320511"/>
            <a:ext cx="3794760" cy="3930978"/>
          </a:xfrm>
          <a:prstGeom prst="rect">
            <a:avLst/>
          </a:prstGeom>
        </p:spPr>
      </p:pic>
      <p:pic>
        <p:nvPicPr>
          <p:cNvPr id="5" name="Plassholder for innhold 4">
            <a:extLst>
              <a:ext uri="{FF2B5EF4-FFF2-40B4-BE49-F238E27FC236}">
                <a16:creationId xmlns:a16="http://schemas.microsoft.com/office/drawing/2014/main" id="{9B87A90C-82EF-624C-964C-AD6600BFE6ED}"/>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8075142" y="320511"/>
            <a:ext cx="3794760" cy="3930978"/>
          </a:xfrm>
          <a:prstGeom prst="rect">
            <a:avLst/>
          </a:prstGeom>
        </p:spPr>
      </p:pic>
      <p:cxnSp>
        <p:nvCxnSpPr>
          <p:cNvPr id="14" name="Straight Connector 13">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F76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86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ssholder for innhold 6">
            <a:extLst>
              <a:ext uri="{FF2B5EF4-FFF2-40B4-BE49-F238E27FC236}">
                <a16:creationId xmlns:a16="http://schemas.microsoft.com/office/drawing/2014/main" id="{C5775E79-2989-BB48-BC76-5DC3963FE9B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4" name="Freeform: Shape 13">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3135D36-24EE-7048-9B80-E679EA13386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a:latin typeface="+mj-lt"/>
              </a:rPr>
              <a:t>Thomas Edison, </a:t>
            </a:r>
            <a:br>
              <a:rPr lang="en-US">
                <a:latin typeface="+mj-lt"/>
              </a:rPr>
            </a:br>
            <a:r>
              <a:rPr lang="en-US">
                <a:latin typeface="+mj-lt"/>
              </a:rPr>
              <a:t>1879</a:t>
            </a:r>
            <a:br>
              <a:rPr lang="en-US">
                <a:latin typeface="+mj-lt"/>
              </a:rPr>
            </a:br>
            <a:r>
              <a:rPr lang="en-US">
                <a:latin typeface="+mj-lt"/>
              </a:rPr>
              <a:t>– lys døgnet rundt</a:t>
            </a:r>
            <a:br>
              <a:rPr lang="en-US">
                <a:latin typeface="+mj-lt"/>
              </a:rPr>
            </a:br>
            <a:endParaRPr lang="en-US">
              <a:latin typeface="+mj-lt"/>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75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B9B39BAE-7738-0946-BB29-4EB95F1015C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58859" y="228600"/>
            <a:ext cx="9398082" cy="4953000"/>
          </a:xfrm>
          <a:prstGeom prst="rect">
            <a:avLst/>
          </a:prstGeom>
        </p:spPr>
      </p:pic>
      <p:sp>
        <p:nvSpPr>
          <p:cNvPr id="6" name="TekstSylinder 5">
            <a:extLst>
              <a:ext uri="{FF2B5EF4-FFF2-40B4-BE49-F238E27FC236}">
                <a16:creationId xmlns:a16="http://schemas.microsoft.com/office/drawing/2014/main" id="{BF79EC97-47FE-0C43-98A4-1E82C8CDF28F}"/>
              </a:ext>
            </a:extLst>
          </p:cNvPr>
          <p:cNvSpPr txBox="1"/>
          <p:nvPr/>
        </p:nvSpPr>
        <p:spPr>
          <a:xfrm>
            <a:off x="5497490" y="5377547"/>
            <a:ext cx="1120820" cy="646331"/>
          </a:xfrm>
          <a:prstGeom prst="rect">
            <a:avLst/>
          </a:prstGeom>
          <a:noFill/>
        </p:spPr>
        <p:txBody>
          <a:bodyPr wrap="none" rtlCol="0">
            <a:spAutoFit/>
          </a:bodyPr>
          <a:lstStyle/>
          <a:p>
            <a:r>
              <a:rPr lang="nb-NO" sz="3600" dirty="0"/>
              <a:t>1889</a:t>
            </a:r>
          </a:p>
        </p:txBody>
      </p:sp>
      <p:pic>
        <p:nvPicPr>
          <p:cNvPr id="2" name="Bilde 1" descr="Et bilde som inneholder tekst, skilt, utklipp&#10;&#10;Automatisk generert beskrivelse">
            <a:extLst>
              <a:ext uri="{FF2B5EF4-FFF2-40B4-BE49-F238E27FC236}">
                <a16:creationId xmlns:a16="http://schemas.microsoft.com/office/drawing/2014/main" id="{EFA807D5-854F-2952-4EC1-939B86835E48}"/>
              </a:ext>
            </a:extLst>
          </p:cNvPr>
          <p:cNvPicPr>
            <a:picLocks noChangeAspect="1"/>
          </p:cNvPicPr>
          <p:nvPr/>
        </p:nvPicPr>
        <p:blipFill>
          <a:blip r:embed="rId4"/>
          <a:stretch>
            <a:fillRect/>
          </a:stretch>
        </p:blipFill>
        <p:spPr>
          <a:xfrm>
            <a:off x="11318918" y="6023878"/>
            <a:ext cx="619082" cy="615950"/>
          </a:xfrm>
          <a:prstGeom prst="rect">
            <a:avLst/>
          </a:prstGeom>
        </p:spPr>
      </p:pic>
    </p:spTree>
    <p:extLst>
      <p:ext uri="{BB962C8B-B14F-4D97-AF65-F5344CB8AC3E}">
        <p14:creationId xmlns:p14="http://schemas.microsoft.com/office/powerpoint/2010/main" val="34333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a:extLst>
              <a:ext uri="{FF2B5EF4-FFF2-40B4-BE49-F238E27FC236}">
                <a16:creationId xmlns:a16="http://schemas.microsoft.com/office/drawing/2014/main" id="{E98BE77D-E569-D349-92E7-E68E6D4A50A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51714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46985CBC-E3E8-054E-9CC6-C27BBD7DC99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tel 1">
            <a:extLst>
              <a:ext uri="{FF2B5EF4-FFF2-40B4-BE49-F238E27FC236}">
                <a16:creationId xmlns:a16="http://schemas.microsoft.com/office/drawing/2014/main" id="{2A269602-013E-684F-82D2-0AFF1A8F2AB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latin typeface="+mj-lt"/>
              </a:rPr>
              <a:t>En søvnig president </a:t>
            </a:r>
            <a:br>
              <a:rPr lang="en-US" sz="2300">
                <a:solidFill>
                  <a:schemeClr val="tx1">
                    <a:lumMod val="85000"/>
                    <a:lumOff val="15000"/>
                  </a:schemeClr>
                </a:solidFill>
                <a:latin typeface="+mj-lt"/>
              </a:rPr>
            </a:br>
            <a:r>
              <a:rPr lang="en-US" sz="2300">
                <a:solidFill>
                  <a:schemeClr val="tx1">
                    <a:lumMod val="85000"/>
                    <a:lumOff val="15000"/>
                  </a:schemeClr>
                </a:solidFill>
                <a:latin typeface="+mj-lt"/>
              </a:rPr>
              <a:t>Bill Clinton</a:t>
            </a:r>
          </a:p>
        </p:txBody>
      </p:sp>
    </p:spTree>
    <p:extLst>
      <p:ext uri="{BB962C8B-B14F-4D97-AF65-F5344CB8AC3E}">
        <p14:creationId xmlns:p14="http://schemas.microsoft.com/office/powerpoint/2010/main" val="200037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4D308CB5-96CC-2942-B506-ECDA6687758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rot="21480000">
            <a:off x="1137837" y="1003258"/>
            <a:ext cx="9916327" cy="4764396"/>
          </a:xfrm>
          <a:prstGeom prst="rect">
            <a:avLst/>
          </a:prstGeom>
        </p:spPr>
      </p:pic>
    </p:spTree>
    <p:extLst>
      <p:ext uri="{BB962C8B-B14F-4D97-AF65-F5344CB8AC3E}">
        <p14:creationId xmlns:p14="http://schemas.microsoft.com/office/powerpoint/2010/main" val="330451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76A371-5B5F-A948-97EF-97E255DA47C6}"/>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kern="1200" dirty="0" err="1">
                <a:solidFill>
                  <a:schemeClr val="tx1"/>
                </a:solidFill>
                <a:latin typeface="+mj-lt"/>
                <a:ea typeface="+mj-ea"/>
                <a:cs typeface="+mj-cs"/>
              </a:rPr>
              <a:t>Alkohol</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nikotin</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koffein</a:t>
            </a:r>
            <a:endParaRPr lang="en-US" sz="5200" kern="1200" dirty="0">
              <a:solidFill>
                <a:schemeClr val="tx1"/>
              </a:solidFill>
              <a:latin typeface="+mj-lt"/>
              <a:ea typeface="+mj-ea"/>
              <a:cs typeface="+mj-cs"/>
            </a:endParaRPr>
          </a:p>
        </p:txBody>
      </p:sp>
      <p:pic>
        <p:nvPicPr>
          <p:cNvPr id="4" name="Bilde 3" descr="Et bilde som inneholder tekst, kanne&#10;&#10;Automatisk generert beskrivelse">
            <a:extLst>
              <a:ext uri="{FF2B5EF4-FFF2-40B4-BE49-F238E27FC236}">
                <a16:creationId xmlns:a16="http://schemas.microsoft.com/office/drawing/2014/main" id="{535F1DCD-EB47-2C0F-8DC2-3742CD9D91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787" y="2558694"/>
            <a:ext cx="2827865" cy="3731891"/>
          </a:xfrm>
          <a:prstGeom prst="rect">
            <a:avLst/>
          </a:prstGeom>
        </p:spPr>
      </p:pic>
      <p:pic>
        <p:nvPicPr>
          <p:cNvPr id="9" name="Bilde 8" descr="Et bilde som inneholder flaske, innendørs, grønn, drikkevarer&#10;&#10;Automatisk generert beskrivelse">
            <a:extLst>
              <a:ext uri="{FF2B5EF4-FFF2-40B4-BE49-F238E27FC236}">
                <a16:creationId xmlns:a16="http://schemas.microsoft.com/office/drawing/2014/main" id="{39EC4AEC-D301-AF48-85F6-6F96A6CA23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71309" y="2594855"/>
            <a:ext cx="2827865" cy="3731891"/>
          </a:xfrm>
          <a:prstGeom prst="rect">
            <a:avLst/>
          </a:prstGeom>
        </p:spPr>
      </p:pic>
      <p:pic>
        <p:nvPicPr>
          <p:cNvPr id="5" name="Plassholder for innhold 4" descr="Et bilde som inneholder kopp, kaffe, bord, mat&#10;&#10;Automatisk generert beskrivelse">
            <a:extLst>
              <a:ext uri="{FF2B5EF4-FFF2-40B4-BE49-F238E27FC236}">
                <a16:creationId xmlns:a16="http://schemas.microsoft.com/office/drawing/2014/main" id="{CECE8091-98FC-5E49-A816-ED92458F087B}"/>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6178733" y="2558694"/>
            <a:ext cx="2827865" cy="3731891"/>
          </a:xfrm>
          <a:prstGeom prst="rect">
            <a:avLst/>
          </a:prstGeom>
        </p:spPr>
      </p:pic>
      <p:pic>
        <p:nvPicPr>
          <p:cNvPr id="7" name="Bilde 6" descr="Et bilde som inneholder tallerken, oppskåret&#10;&#10;Automatisk generert beskrivelse">
            <a:extLst>
              <a:ext uri="{FF2B5EF4-FFF2-40B4-BE49-F238E27FC236}">
                <a16:creationId xmlns:a16="http://schemas.microsoft.com/office/drawing/2014/main" id="{E48DA076-4A17-6948-AADE-6326F761FA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9176706" y="2558694"/>
            <a:ext cx="2827865" cy="3731891"/>
          </a:xfrm>
          <a:prstGeom prst="rect">
            <a:avLst/>
          </a:prstGeom>
        </p:spPr>
      </p:pic>
    </p:spTree>
    <p:extLst>
      <p:ext uri="{BB962C8B-B14F-4D97-AF65-F5344CB8AC3E}">
        <p14:creationId xmlns:p14="http://schemas.microsoft.com/office/powerpoint/2010/main" val="42143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utendørs, klokke&#10;&#10;Automatisk generert beskrivelse">
            <a:extLst>
              <a:ext uri="{FF2B5EF4-FFF2-40B4-BE49-F238E27FC236}">
                <a16:creationId xmlns:a16="http://schemas.microsoft.com/office/drawing/2014/main" id="{E75CFB14-D800-594A-89CD-81EA2E4F827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2E78AE42-11C5-02E4-91D2-DF13AB6DDC4C}"/>
              </a:ext>
            </a:extLst>
          </p:cNvPr>
          <p:cNvSpPr txBox="1"/>
          <p:nvPr/>
        </p:nvSpPr>
        <p:spPr>
          <a:xfrm>
            <a:off x="7339789" y="6375400"/>
            <a:ext cx="4850687" cy="646331"/>
          </a:xfrm>
          <a:prstGeom prst="rect">
            <a:avLst/>
          </a:prstGeom>
          <a:noFill/>
        </p:spPr>
        <p:txBody>
          <a:bodyPr wrap="none" rtlCol="0">
            <a:spAutoFit/>
          </a:bodyPr>
          <a:lstStyle/>
          <a:p>
            <a:r>
              <a:rPr lang="nb-NO" dirty="0"/>
              <a:t>Foto: rodolfo-barreto-ACB5nvhnm6c-unsplash.jpg</a:t>
            </a:r>
          </a:p>
          <a:p>
            <a:endParaRPr lang="nb-NO" dirty="0"/>
          </a:p>
        </p:txBody>
      </p:sp>
    </p:spTree>
    <p:extLst>
      <p:ext uri="{BB962C8B-B14F-4D97-AF65-F5344CB8AC3E}">
        <p14:creationId xmlns:p14="http://schemas.microsoft.com/office/powerpoint/2010/main" val="404697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lassholder for innhold 7" descr="Et bilde som inneholder tekst, person, bærbar PC&#10;&#10;Automatisk generert beskrivelse">
            <a:extLst>
              <a:ext uri="{FF2B5EF4-FFF2-40B4-BE49-F238E27FC236}">
                <a16:creationId xmlns:a16="http://schemas.microsoft.com/office/drawing/2014/main" id="{613A8F0A-85B8-0C3E-52A2-17B9126298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24692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4E7FA-7149-384E-96FA-176D0AD8291F}"/>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3700" kern="1200" dirty="0">
                <a:solidFill>
                  <a:schemeClr val="tx1"/>
                </a:solidFill>
                <a:latin typeface="+mn-lt"/>
                <a:ea typeface="+mj-ea"/>
                <a:cs typeface="+mj-cs"/>
              </a:rPr>
              <a:t>Film: How much sleep do you actually need?</a:t>
            </a:r>
          </a:p>
        </p:txBody>
      </p:sp>
      <p:sp>
        <p:nvSpPr>
          <p:cNvPr id="3" name="Plassholder for innhold 2">
            <a:extLst>
              <a:ext uri="{FF2B5EF4-FFF2-40B4-BE49-F238E27FC236}">
                <a16:creationId xmlns:a16="http://schemas.microsoft.com/office/drawing/2014/main" id="{86B898B8-E231-4547-B019-6CEE9708160C}"/>
              </a:ext>
            </a:extLst>
          </p:cNvPr>
          <p:cNvSpPr>
            <a:spLocks noGrp="1"/>
          </p:cNvSpPr>
          <p:nvPr>
            <p:ph sz="half" idx="1"/>
          </p:nvPr>
        </p:nvSpPr>
        <p:spPr>
          <a:xfrm>
            <a:off x="1144923" y="2945469"/>
            <a:ext cx="5315189" cy="3535083"/>
          </a:xfrm>
        </p:spPr>
        <p:txBody>
          <a:bodyPr vert="horz" lIns="91440" tIns="45720" rIns="91440" bIns="45720" rtlCol="0" anchor="t">
            <a:normAutofit/>
          </a:bodyPr>
          <a:lstStyle/>
          <a:p>
            <a:r>
              <a:rPr lang="en-US" sz="2000">
                <a:solidFill>
                  <a:schemeClr val="tx1"/>
                </a:solidFill>
                <a:latin typeface="+mn-lt"/>
                <a:ea typeface="+mn-ea"/>
                <a:cs typeface="+mn-cs"/>
              </a:rPr>
              <a:t>Til slutt skal </a:t>
            </a:r>
            <a:r>
              <a:rPr lang="en-US" sz="2000" dirty="0">
                <a:solidFill>
                  <a:schemeClr val="tx1"/>
                </a:solidFill>
                <a:latin typeface="+mn-lt"/>
                <a:ea typeface="+mn-ea"/>
                <a:cs typeface="+mn-cs"/>
              </a:rPr>
              <a:t>vi </a:t>
            </a:r>
            <a:r>
              <a:rPr lang="en-US" sz="2000">
                <a:solidFill>
                  <a:schemeClr val="tx1"/>
                </a:solidFill>
                <a:latin typeface="+mn-lt"/>
                <a:ea typeface="+mn-ea"/>
                <a:cs typeface="+mn-cs"/>
              </a:rPr>
              <a:t>se en </a:t>
            </a:r>
            <a:r>
              <a:rPr lang="en-US" sz="2000" dirty="0">
                <a:solidFill>
                  <a:schemeClr val="tx1"/>
                </a:solidFill>
                <a:latin typeface="+mn-lt"/>
                <a:ea typeface="+mn-ea"/>
                <a:cs typeface="+mn-cs"/>
              </a:rPr>
              <a:t>film om at </a:t>
            </a:r>
            <a:r>
              <a:rPr lang="en-US" sz="2000">
                <a:solidFill>
                  <a:schemeClr val="tx1"/>
                </a:solidFill>
                <a:latin typeface="+mn-lt"/>
                <a:ea typeface="+mn-ea"/>
                <a:cs typeface="+mn-cs"/>
              </a:rPr>
              <a:t>det går an å sove både for mye og </a:t>
            </a:r>
            <a:r>
              <a:rPr lang="en-US" sz="2000" dirty="0">
                <a:solidFill>
                  <a:schemeClr val="tx1"/>
                </a:solidFill>
                <a:latin typeface="+mn-lt"/>
                <a:ea typeface="+mn-ea"/>
                <a:cs typeface="+mn-cs"/>
              </a:rPr>
              <a:t>for lite.</a:t>
            </a:r>
          </a:p>
          <a:p>
            <a:pPr marL="0" indent="0">
              <a:buNone/>
            </a:pPr>
            <a:endParaRPr lang="en-US" sz="2000">
              <a:solidFill>
                <a:schemeClr val="tx1"/>
              </a:solidFill>
              <a:latin typeface="+mn-lt"/>
              <a:ea typeface="+mn-ea"/>
              <a:cs typeface="+mn-cs"/>
            </a:endParaRPr>
          </a:p>
          <a:p>
            <a:r>
              <a:rPr lang="en-US" sz="2000" u="sng">
                <a:solidFill>
                  <a:schemeClr val="tx1"/>
                </a:solidFill>
                <a:latin typeface="+mn-lt"/>
                <a:ea typeface="+mn-ea"/>
                <a:cs typeface="+mn-cs"/>
                <a:hlinkClick r:id="rId3"/>
              </a:rPr>
              <a:t>https</a:t>
            </a:r>
            <a:r>
              <a:rPr lang="en-US" sz="2000" u="sng" dirty="0">
                <a:solidFill>
                  <a:schemeClr val="tx1"/>
                </a:solidFill>
                <a:latin typeface="+mn-lt"/>
                <a:ea typeface="+mn-ea"/>
                <a:cs typeface="+mn-cs"/>
                <a:hlinkClick r:id="rId3"/>
              </a:rPr>
              <a:t>://www.youtube.com/watch?v=SVQlcxiQlzI&amp;feature=youtu.be</a:t>
            </a:r>
            <a:endParaRPr lang="en-US" sz="2000" dirty="0">
              <a:solidFill>
                <a:schemeClr val="tx1"/>
              </a:solidFill>
              <a:latin typeface="+mn-lt"/>
              <a:ea typeface="+mn-ea"/>
              <a:cs typeface="+mn-cs"/>
            </a:endParaRPr>
          </a:p>
          <a:p>
            <a:endParaRPr lang="en-US" sz="2000" dirty="0">
              <a:solidFill>
                <a:schemeClr val="tx1"/>
              </a:solidFill>
              <a:latin typeface="+mn-lt"/>
              <a:ea typeface="+mn-ea"/>
              <a:cs typeface="+mn-cs"/>
            </a:endParaRPr>
          </a:p>
        </p:txBody>
      </p:sp>
      <p:pic>
        <p:nvPicPr>
          <p:cNvPr id="6" name="Plassholder for innhold 5">
            <a:extLst>
              <a:ext uri="{FF2B5EF4-FFF2-40B4-BE49-F238E27FC236}">
                <a16:creationId xmlns:a16="http://schemas.microsoft.com/office/drawing/2014/main" id="{5B379D50-7AB8-3B4A-A73D-0CAA8F0E5215}"/>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075967" y="2047819"/>
            <a:ext cx="4170530" cy="2794254"/>
          </a:xfrm>
          <a:prstGeom prst="rect">
            <a:avLst/>
          </a:prstGeom>
        </p:spPr>
      </p:pic>
      <p:pic>
        <p:nvPicPr>
          <p:cNvPr id="4" name="Bilde 3" descr="Et bilde som inneholder tekst, skilt, utklipp&#10;&#10;Automatisk generert beskrivelse">
            <a:extLst>
              <a:ext uri="{FF2B5EF4-FFF2-40B4-BE49-F238E27FC236}">
                <a16:creationId xmlns:a16="http://schemas.microsoft.com/office/drawing/2014/main" id="{D5BED541-65A8-D527-7B4B-5467C0D01953}"/>
              </a:ext>
            </a:extLst>
          </p:cNvPr>
          <p:cNvPicPr>
            <a:picLocks noChangeAspect="1"/>
          </p:cNvPicPr>
          <p:nvPr/>
        </p:nvPicPr>
        <p:blipFill>
          <a:blip r:embed="rId5"/>
          <a:stretch>
            <a:fillRect/>
          </a:stretch>
        </p:blipFill>
        <p:spPr>
          <a:xfrm>
            <a:off x="11191918" y="5770563"/>
            <a:ext cx="619082" cy="615950"/>
          </a:xfrm>
          <a:prstGeom prst="rect">
            <a:avLst/>
          </a:prstGeom>
        </p:spPr>
      </p:pic>
    </p:spTree>
    <p:extLst>
      <p:ext uri="{BB962C8B-B14F-4D97-AF65-F5344CB8AC3E}">
        <p14:creationId xmlns:p14="http://schemas.microsoft.com/office/powerpoint/2010/main" val="350947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person&#10;&#10;Automatisk generert beskrivelse">
            <a:extLst>
              <a:ext uri="{FF2B5EF4-FFF2-40B4-BE49-F238E27FC236}">
                <a16:creationId xmlns:a16="http://schemas.microsoft.com/office/drawing/2014/main" id="{4852C403-FC49-10D4-A121-D1AEF1E2B17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81956" y="643467"/>
            <a:ext cx="7428088" cy="5571066"/>
          </a:xfrm>
          <a:prstGeom prst="rect">
            <a:avLst/>
          </a:prstGeom>
        </p:spPr>
      </p:pic>
      <p:pic>
        <p:nvPicPr>
          <p:cNvPr id="2" name="Bilde 1" descr="Et bilde som inneholder tekst, skilt, utklipp&#10;&#10;Automatisk generert beskrivelse">
            <a:extLst>
              <a:ext uri="{FF2B5EF4-FFF2-40B4-BE49-F238E27FC236}">
                <a16:creationId xmlns:a16="http://schemas.microsoft.com/office/drawing/2014/main" id="{15C3715A-873E-9E77-1946-C5933145B343}"/>
              </a:ext>
            </a:extLst>
          </p:cNvPr>
          <p:cNvPicPr>
            <a:picLocks noChangeAspect="1"/>
          </p:cNvPicPr>
          <p:nvPr/>
        </p:nvPicPr>
        <p:blipFill>
          <a:blip r:embed="rId4"/>
          <a:stretch>
            <a:fillRect/>
          </a:stretch>
        </p:blipFill>
        <p:spPr>
          <a:xfrm>
            <a:off x="11024871" y="5694045"/>
            <a:ext cx="619082" cy="615950"/>
          </a:xfrm>
          <a:prstGeom prst="rect">
            <a:avLst/>
          </a:prstGeom>
        </p:spPr>
      </p:pic>
    </p:spTree>
    <p:extLst>
      <p:ext uri="{BB962C8B-B14F-4D97-AF65-F5344CB8AC3E}">
        <p14:creationId xmlns:p14="http://schemas.microsoft.com/office/powerpoint/2010/main" val="15677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tekst&#10;&#10;Automatisk generert beskrivelse">
            <a:extLst>
              <a:ext uri="{FF2B5EF4-FFF2-40B4-BE49-F238E27FC236}">
                <a16:creationId xmlns:a16="http://schemas.microsoft.com/office/drawing/2014/main" id="{55EE42CD-2DFB-BF48-AA1A-42EB5CDD0DE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59430" y="151856"/>
            <a:ext cx="8739050" cy="6554288"/>
          </a:xfrm>
          <a:prstGeom prst="rect">
            <a:avLst/>
          </a:prstGeom>
        </p:spPr>
      </p:pic>
    </p:spTree>
    <p:extLst>
      <p:ext uri="{BB962C8B-B14F-4D97-AF65-F5344CB8AC3E}">
        <p14:creationId xmlns:p14="http://schemas.microsoft.com/office/powerpoint/2010/main" val="333732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0D430E09-19F8-982E-A5AC-1867FF6178D1}"/>
              </a:ext>
            </a:extLst>
          </p:cNvPr>
          <p:cNvSpPr txBox="1"/>
          <p:nvPr/>
        </p:nvSpPr>
        <p:spPr>
          <a:xfrm>
            <a:off x="304800" y="6311900"/>
            <a:ext cx="4913076" cy="646331"/>
          </a:xfrm>
          <a:prstGeom prst="rect">
            <a:avLst/>
          </a:prstGeom>
          <a:noFill/>
        </p:spPr>
        <p:txBody>
          <a:bodyPr wrap="none" rtlCol="0">
            <a:spAutoFit/>
          </a:bodyPr>
          <a:lstStyle/>
          <a:p>
            <a:r>
              <a:rPr lang="nb-NO" dirty="0">
                <a:solidFill>
                  <a:schemeClr val="bg1"/>
                </a:solidFill>
              </a:rPr>
              <a:t>Bilde: tomasz-wozniak-V62UrdknDCA-unsplash.jpg</a:t>
            </a:r>
          </a:p>
          <a:p>
            <a:endParaRPr lang="nb-NO" dirty="0">
              <a:solidFill>
                <a:schemeClr val="bg1"/>
              </a:solidFill>
            </a:endParaRPr>
          </a:p>
        </p:txBody>
      </p:sp>
    </p:spTree>
    <p:extLst>
      <p:ext uri="{BB962C8B-B14F-4D97-AF65-F5344CB8AC3E}">
        <p14:creationId xmlns:p14="http://schemas.microsoft.com/office/powerpoint/2010/main" val="292169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33CCE9-A975-3D43-B3EF-BE78A1A8280C}"/>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DBAEE96C-AE6B-BB44-B3D2-0BE5215D580F}"/>
              </a:ext>
            </a:extLst>
          </p:cNvPr>
          <p:cNvSpPr>
            <a:spLocks noGrp="1"/>
          </p:cNvSpPr>
          <p:nvPr>
            <p:ph idx="1"/>
          </p:nvPr>
        </p:nvSpPr>
        <p:spPr/>
        <p:txBody>
          <a:bodyPr/>
          <a:lstStyle/>
          <a:p>
            <a:endParaRPr lang="nb-NO"/>
          </a:p>
        </p:txBody>
      </p:sp>
      <p:pic>
        <p:nvPicPr>
          <p:cNvPr id="4" name="Plassholder for innhold 3">
            <a:extLst>
              <a:ext uri="{FF2B5EF4-FFF2-40B4-BE49-F238E27FC236}">
                <a16:creationId xmlns:a16="http://schemas.microsoft.com/office/drawing/2014/main" id="{B79F1280-0266-654E-B872-3D9CEE990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5015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innendørs, rotete&#10;&#10;Automatisk generert beskrivelse">
            <a:extLst>
              <a:ext uri="{FF2B5EF4-FFF2-40B4-BE49-F238E27FC236}">
                <a16:creationId xmlns:a16="http://schemas.microsoft.com/office/drawing/2014/main" id="{D698E933-7B44-24CC-4B2B-0D2E8598E4C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64181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vegg, person&#10;&#10;Automatisk generert beskrivelse">
            <a:extLst>
              <a:ext uri="{FF2B5EF4-FFF2-40B4-BE49-F238E27FC236}">
                <a16:creationId xmlns:a16="http://schemas.microsoft.com/office/drawing/2014/main" id="{7F2173A5-25FB-BAC1-4424-F98C590E66B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0821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vegg, innendørs, person&#10;&#10;Automatisk generert beskrivelse">
            <a:extLst>
              <a:ext uri="{FF2B5EF4-FFF2-40B4-BE49-F238E27FC236}">
                <a16:creationId xmlns:a16="http://schemas.microsoft.com/office/drawing/2014/main" id="{D9437F75-DB43-1845-859D-0A78E086609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0"/>
            <a:ext cx="12191980" cy="6856718"/>
          </a:xfrm>
          <a:prstGeom prst="rect">
            <a:avLst/>
          </a:prstGeom>
        </p:spPr>
      </p:pic>
      <p:sp>
        <p:nvSpPr>
          <p:cNvPr id="6" name="Rektangel 5">
            <a:extLst>
              <a:ext uri="{FF2B5EF4-FFF2-40B4-BE49-F238E27FC236}">
                <a16:creationId xmlns:a16="http://schemas.microsoft.com/office/drawing/2014/main" id="{7DDB73E1-63A3-E94C-91B9-B59C418A65D1}"/>
              </a:ext>
            </a:extLst>
          </p:cNvPr>
          <p:cNvSpPr/>
          <p:nvPr/>
        </p:nvSpPr>
        <p:spPr>
          <a:xfrm>
            <a:off x="2032000" y="6135469"/>
            <a:ext cx="8356600" cy="369332"/>
          </a:xfrm>
          <a:prstGeom prst="rect">
            <a:avLst/>
          </a:prstGeom>
        </p:spPr>
        <p:txBody>
          <a:bodyPr wrap="square">
            <a:spAutoFit/>
          </a:bodyPr>
          <a:lstStyle/>
          <a:p>
            <a:r>
              <a:rPr lang="nb-NO" dirty="0"/>
              <a:t>Bilde: </a:t>
            </a:r>
            <a:r>
              <a:rPr lang="nb-NO" dirty="0" err="1"/>
              <a:t>https</a:t>
            </a:r>
            <a:r>
              <a:rPr lang="nb-NO" dirty="0"/>
              <a:t>://</a:t>
            </a:r>
            <a:r>
              <a:rPr lang="nb-NO" dirty="0" err="1"/>
              <a:t>www.oshonews.com</a:t>
            </a:r>
            <a:r>
              <a:rPr lang="nb-NO" dirty="0"/>
              <a:t>/2016/10/09/</a:t>
            </a:r>
            <a:r>
              <a:rPr lang="nb-NO" dirty="0" err="1"/>
              <a:t>osho</a:t>
            </a:r>
            <a:r>
              <a:rPr lang="nb-NO" dirty="0"/>
              <a:t>-on-</a:t>
            </a:r>
            <a:r>
              <a:rPr lang="nb-NO" dirty="0" err="1"/>
              <a:t>asleep</a:t>
            </a:r>
            <a:r>
              <a:rPr lang="nb-NO" dirty="0"/>
              <a:t>/</a:t>
            </a:r>
          </a:p>
        </p:txBody>
      </p:sp>
    </p:spTree>
    <p:extLst>
      <p:ext uri="{BB962C8B-B14F-4D97-AF65-F5344CB8AC3E}">
        <p14:creationId xmlns:p14="http://schemas.microsoft.com/office/powerpoint/2010/main" val="2665559755"/>
      </p:ext>
    </p:extLst>
  </p:cSld>
  <p:clrMapOvr>
    <a:masterClrMapping/>
  </p:clrMapOvr>
</p:sld>
</file>

<file path=ppt/theme/theme1.xml><?xml version="1.0" encoding="utf-8"?>
<a:theme xmlns:a="http://schemas.openxmlformats.org/drawingml/2006/main" name="4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2458</Words>
  <Application>Microsoft Macintosh PowerPoint</Application>
  <PresentationFormat>Widescreen</PresentationFormat>
  <Paragraphs>115</Paragraphs>
  <Slides>21</Slides>
  <Notes>21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21</vt:i4>
      </vt:variant>
    </vt:vector>
  </HeadingPairs>
  <TitlesOfParts>
    <vt:vector size="30" baseType="lpstr">
      <vt:lpstr>Arial</vt:lpstr>
      <vt:lpstr>Calibri</vt:lpstr>
      <vt:lpstr>Calibri Light</vt:lpstr>
      <vt:lpstr>Georgia</vt:lpstr>
      <vt:lpstr>News702BT</vt:lpstr>
      <vt:lpstr>4_Office-tema</vt:lpstr>
      <vt:lpstr>5_Office-tema</vt:lpstr>
      <vt:lpstr>3_Office-tema</vt:lpstr>
      <vt:lpstr>6_Office-tema</vt:lpstr>
      <vt:lpstr>Søvn – del 3 Døgnrytmeklokken          – og litt søvnhistorie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Den industrielle revolusjonen</vt:lpstr>
      <vt:lpstr>Thomas Edison,  1879 – lys døgnet rundt </vt:lpstr>
      <vt:lpstr>PowerPoint-presentasjon</vt:lpstr>
      <vt:lpstr>PowerPoint-presentasjon</vt:lpstr>
      <vt:lpstr>En søvnig president  Bill Clinton</vt:lpstr>
      <vt:lpstr>PowerPoint-presentasjon</vt:lpstr>
      <vt:lpstr>Alkohol, nikotin, koffein</vt:lpstr>
      <vt:lpstr>PowerPoint-presentasjon</vt:lpstr>
      <vt:lpstr>Film: How much sleep do you actually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 del 1 Hvorfor trenger vi å sove?  </dc:title>
  <dc:creator>Anne-Kristin Imenes</dc:creator>
  <cp:lastModifiedBy>Anne-Kristin Imenes</cp:lastModifiedBy>
  <cp:revision>47</cp:revision>
  <dcterms:created xsi:type="dcterms:W3CDTF">2021-01-20T18:23:08Z</dcterms:created>
  <dcterms:modified xsi:type="dcterms:W3CDTF">2022-09-25T18:56:38Z</dcterms:modified>
</cp:coreProperties>
</file>