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0"/>
  </p:notesMasterIdLst>
  <p:sldIdLst>
    <p:sldId id="315" r:id="rId5"/>
    <p:sldId id="298" r:id="rId6"/>
    <p:sldId id="271" r:id="rId7"/>
    <p:sldId id="314" r:id="rId8"/>
    <p:sldId id="262" r:id="rId9"/>
    <p:sldId id="279" r:id="rId10"/>
    <p:sldId id="280" r:id="rId11"/>
    <p:sldId id="281" r:id="rId12"/>
    <p:sldId id="282" r:id="rId13"/>
    <p:sldId id="296" r:id="rId14"/>
    <p:sldId id="299" r:id="rId15"/>
    <p:sldId id="294" r:id="rId16"/>
    <p:sldId id="285" r:id="rId17"/>
    <p:sldId id="304" r:id="rId18"/>
    <p:sldId id="295"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p:restoredTop sz="94663"/>
  </p:normalViewPr>
  <p:slideViewPr>
    <p:cSldViewPr snapToGrid="0" snapToObjects="1">
      <p:cViewPr varScale="1">
        <p:scale>
          <a:sx n="93" d="100"/>
          <a:sy n="93" d="100"/>
        </p:scale>
        <p:origin x="240" y="7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”Hvor mange timer sov jeg i natt?”</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a:t>
          </a:r>
        </a:p>
        <a:p>
          <a:r>
            <a:rPr lang="nb-NO" dirty="0"/>
            <a:t>Lag grupper med 4</a:t>
          </a:r>
        </a:p>
        <a:p>
          <a:r>
            <a:rPr lang="en-US" dirty="0" err="1"/>
            <a:t>Fordel</a:t>
          </a:r>
          <a:r>
            <a:rPr lang="en-US" dirty="0"/>
            <a:t> nr 1, 2, 3 </a:t>
          </a:r>
          <a:r>
            <a:rPr lang="en-US" dirty="0" err="1"/>
            <a:t>og</a:t>
          </a:r>
          <a:r>
            <a:rPr lang="en-US" dirty="0"/>
            <a:t> 4</a:t>
          </a:r>
        </a:p>
        <a:p>
          <a:r>
            <a:rPr lang="en-US" dirty="0"/>
            <a:t>Lag </a:t>
          </a:r>
          <a:r>
            <a:rPr lang="en-US" dirty="0" err="1"/>
            <a:t>gruppebord</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67578318-A3C2-7746-B8D7-E43F8FB1647D}" type="presOf" srcId="{8CC54F98-7BAE-4754-87A2-B1085656FF5C}" destId="{65992195-1CB0-7047-92EB-D75694E007D5}" srcOrd="0" destOrd="0" presId="urn:microsoft.com/office/officeart/2016/7/layout/RepeatingBendingProcessNew"/>
    <dgm:cxn modelId="{F4661237-EA04-F74B-896A-E63B488A4061}" type="presOf" srcId="{6030B2DD-1C9B-47D9-AC0A-CC738D45504D}" destId="{A2257A8A-B7A4-FF4C-9CDD-F74AE5DD1C15}" srcOrd="0" destOrd="0" presId="urn:microsoft.com/office/officeart/2016/7/layout/RepeatingBendingProcessNew"/>
    <dgm:cxn modelId="{2B2AA93D-EB2F-BE42-8AA3-BE24711FA171}" type="presOf" srcId="{8CC54F98-7BAE-4754-87A2-B1085656FF5C}" destId="{AA5C4306-DFB2-A94E-AFF4-116C017EBDFC}" srcOrd="1" destOrd="0" presId="urn:microsoft.com/office/officeart/2016/7/layout/RepeatingBendingProcessNew"/>
    <dgm:cxn modelId="{5B11C29C-3DDA-334A-88EF-C60883650BE4}" type="presOf" srcId="{6038A879-0BCA-4A18-BC14-6D1269E391AE}" destId="{D46B6FC9-8D28-E048-B4DC-69A842DF7C03}" srcOrd="0" destOrd="0" presId="urn:microsoft.com/office/officeart/2016/7/layout/RepeatingBendingProcessNew"/>
    <dgm:cxn modelId="{CBDE25D1-C1AA-2A46-BCEE-E44FDDD7AA18}" type="presOf" srcId="{36FE66CB-27D2-47B3-8A8D-4F4DCE18F9FC}" destId="{6F45F2D9-E0BD-EC4D-B162-3153603DB088}"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A7622165-A44F-564D-8498-EBD74AEAAB97}" type="presParOf" srcId="{A2257A8A-B7A4-FF4C-9CDD-F74AE5DD1C15}" destId="{6F45F2D9-E0BD-EC4D-B162-3153603DB088}" srcOrd="0" destOrd="0" presId="urn:microsoft.com/office/officeart/2016/7/layout/RepeatingBendingProcessNew"/>
    <dgm:cxn modelId="{F1F0FFAC-B4D8-8444-964D-97CB767B63C3}" type="presParOf" srcId="{A2257A8A-B7A4-FF4C-9CDD-F74AE5DD1C15}" destId="{65992195-1CB0-7047-92EB-D75694E007D5}" srcOrd="1" destOrd="0" presId="urn:microsoft.com/office/officeart/2016/7/layout/RepeatingBendingProcessNew"/>
    <dgm:cxn modelId="{E0507D64-8812-DE40-AEB8-BD962D9D533E}" type="presParOf" srcId="{65992195-1CB0-7047-92EB-D75694E007D5}" destId="{AA5C4306-DFB2-A94E-AFF4-116C017EBDFC}" srcOrd="0" destOrd="0" presId="urn:microsoft.com/office/officeart/2016/7/layout/RepeatingBendingProcessNew"/>
    <dgm:cxn modelId="{DF530F8B-7C69-0A4A-85BD-8133A2050168}"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F67EC-2B15-4CEC-AB95-B4B0DFB7346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B12A472-4A50-46D4-A682-2320F4E41E98}">
      <dgm:prSet/>
      <dgm:spPr/>
      <dgm:t>
        <a:bodyPr/>
        <a:lstStyle/>
        <a:p>
          <a:r>
            <a:rPr lang="nb-NO" b="0" i="0" dirty="0"/>
            <a:t>1. Ordstyrer</a:t>
          </a:r>
          <a:endParaRPr lang="en-US" dirty="0"/>
        </a:p>
      </dgm:t>
    </dgm:pt>
    <dgm:pt modelId="{DA569989-6FEE-4C42-A1DB-EF7F60672360}" type="parTrans" cxnId="{931EA895-4F5A-451F-9E73-9DE9EEB24C6A}">
      <dgm:prSet/>
      <dgm:spPr/>
      <dgm:t>
        <a:bodyPr/>
        <a:lstStyle/>
        <a:p>
          <a:endParaRPr lang="en-US"/>
        </a:p>
      </dgm:t>
    </dgm:pt>
    <dgm:pt modelId="{8B896D17-0FD9-4005-9F10-270C4D04D239}" type="sibTrans" cxnId="{931EA895-4F5A-451F-9E73-9DE9EEB24C6A}">
      <dgm:prSet/>
      <dgm:spPr/>
      <dgm:t>
        <a:bodyPr/>
        <a:lstStyle/>
        <a:p>
          <a:endParaRPr lang="en-US"/>
        </a:p>
      </dgm:t>
    </dgm:pt>
    <dgm:pt modelId="{0CFA1D18-5091-44EC-A090-1FD32C19A5A9}">
      <dgm:prSet/>
      <dgm:spPr/>
      <dgm:t>
        <a:bodyPr/>
        <a:lstStyle/>
        <a:p>
          <a:r>
            <a:rPr lang="nb-NO" b="0" i="0" dirty="0"/>
            <a:t>2. Sekretær</a:t>
          </a:r>
          <a:endParaRPr lang="en-US" dirty="0"/>
        </a:p>
      </dgm:t>
    </dgm:pt>
    <dgm:pt modelId="{DEBA176F-EC23-460C-9456-696C993CE1BD}" type="parTrans" cxnId="{EB0D34C0-A365-40CF-BECE-9AEE0C2E82CB}">
      <dgm:prSet/>
      <dgm:spPr/>
      <dgm:t>
        <a:bodyPr/>
        <a:lstStyle/>
        <a:p>
          <a:endParaRPr lang="en-US"/>
        </a:p>
      </dgm:t>
    </dgm:pt>
    <dgm:pt modelId="{65AC00E1-D4A2-4334-AF3A-CD217494FF56}" type="sibTrans" cxnId="{EB0D34C0-A365-40CF-BECE-9AEE0C2E82CB}">
      <dgm:prSet/>
      <dgm:spPr/>
      <dgm:t>
        <a:bodyPr/>
        <a:lstStyle/>
        <a:p>
          <a:endParaRPr lang="en-US"/>
        </a:p>
      </dgm:t>
    </dgm:pt>
    <dgm:pt modelId="{CAED0C2F-F305-408F-AA9F-767267C0D64A}">
      <dgm:prSet/>
      <dgm:spPr/>
      <dgm:t>
        <a:bodyPr/>
        <a:lstStyle/>
        <a:p>
          <a:r>
            <a:rPr lang="nb-NO" b="0" i="0" dirty="0"/>
            <a:t>3. Talsperson</a:t>
          </a:r>
          <a:endParaRPr lang="en-US" dirty="0"/>
        </a:p>
      </dgm:t>
    </dgm:pt>
    <dgm:pt modelId="{469D85D1-3D97-4E95-9CEE-D5B38C396349}" type="parTrans" cxnId="{EA7C7165-F83E-4B14-BD4D-413B5B606899}">
      <dgm:prSet/>
      <dgm:spPr/>
      <dgm:t>
        <a:bodyPr/>
        <a:lstStyle/>
        <a:p>
          <a:endParaRPr lang="en-US"/>
        </a:p>
      </dgm:t>
    </dgm:pt>
    <dgm:pt modelId="{B26BED4E-FA5D-4443-9A47-E23A4A05C588}" type="sibTrans" cxnId="{EA7C7165-F83E-4B14-BD4D-413B5B606899}">
      <dgm:prSet/>
      <dgm:spPr/>
      <dgm:t>
        <a:bodyPr/>
        <a:lstStyle/>
        <a:p>
          <a:endParaRPr lang="en-US"/>
        </a:p>
      </dgm:t>
    </dgm:pt>
    <dgm:pt modelId="{9EBC965A-EE1E-428C-9EAA-50F1F49B4D39}">
      <dgm:prSet/>
      <dgm:spPr/>
      <dgm:t>
        <a:bodyPr/>
        <a:lstStyle/>
        <a:p>
          <a:r>
            <a:rPr lang="nb-NO" b="0" i="0" dirty="0"/>
            <a:t>4. Praktisk ansvarlig</a:t>
          </a:r>
          <a:endParaRPr lang="en-US" dirty="0"/>
        </a:p>
      </dgm:t>
    </dgm:pt>
    <dgm:pt modelId="{94D66BCC-CD11-409E-AED5-640D631C7062}" type="parTrans" cxnId="{C4EF46A2-84FE-4DDB-A68C-B0B53AF1A47E}">
      <dgm:prSet/>
      <dgm:spPr/>
      <dgm:t>
        <a:bodyPr/>
        <a:lstStyle/>
        <a:p>
          <a:endParaRPr lang="en-US"/>
        </a:p>
      </dgm:t>
    </dgm:pt>
    <dgm:pt modelId="{62A05CE8-9798-44BD-A63F-76B8C27D5987}" type="sibTrans" cxnId="{C4EF46A2-84FE-4DDB-A68C-B0B53AF1A47E}">
      <dgm:prSet/>
      <dgm:spPr/>
      <dgm:t>
        <a:bodyPr/>
        <a:lstStyle/>
        <a:p>
          <a:endParaRPr lang="en-US"/>
        </a:p>
      </dgm:t>
    </dgm:pt>
    <dgm:pt modelId="{66E943E2-5974-134D-A14D-91B47D1A5892}" type="pres">
      <dgm:prSet presAssocID="{890F67EC-2B15-4CEC-AB95-B4B0DFB7346D}" presName="linear" presStyleCnt="0">
        <dgm:presLayoutVars>
          <dgm:animLvl val="lvl"/>
          <dgm:resizeHandles val="exact"/>
        </dgm:presLayoutVars>
      </dgm:prSet>
      <dgm:spPr/>
    </dgm:pt>
    <dgm:pt modelId="{841633C0-A305-9940-B9D6-1C4667E36CEC}" type="pres">
      <dgm:prSet presAssocID="{CB12A472-4A50-46D4-A682-2320F4E41E98}" presName="parentText" presStyleLbl="node1" presStyleIdx="0" presStyleCnt="4">
        <dgm:presLayoutVars>
          <dgm:chMax val="0"/>
          <dgm:bulletEnabled val="1"/>
        </dgm:presLayoutVars>
      </dgm:prSet>
      <dgm:spPr/>
    </dgm:pt>
    <dgm:pt modelId="{03E21AA9-DABC-9E43-98F5-FE393B920BDE}" type="pres">
      <dgm:prSet presAssocID="{8B896D17-0FD9-4005-9F10-270C4D04D239}" presName="spacer" presStyleCnt="0"/>
      <dgm:spPr/>
    </dgm:pt>
    <dgm:pt modelId="{0939FD97-5A56-9243-BC39-5DC22F5A7D44}" type="pres">
      <dgm:prSet presAssocID="{0CFA1D18-5091-44EC-A090-1FD32C19A5A9}" presName="parentText" presStyleLbl="node1" presStyleIdx="1" presStyleCnt="4">
        <dgm:presLayoutVars>
          <dgm:chMax val="0"/>
          <dgm:bulletEnabled val="1"/>
        </dgm:presLayoutVars>
      </dgm:prSet>
      <dgm:spPr/>
    </dgm:pt>
    <dgm:pt modelId="{02CA2633-1B42-6F42-83C1-2993D0ED49BC}" type="pres">
      <dgm:prSet presAssocID="{65AC00E1-D4A2-4334-AF3A-CD217494FF56}" presName="spacer" presStyleCnt="0"/>
      <dgm:spPr/>
    </dgm:pt>
    <dgm:pt modelId="{98655163-38D6-B142-AADD-B277BCE55697}" type="pres">
      <dgm:prSet presAssocID="{CAED0C2F-F305-408F-AA9F-767267C0D64A}" presName="parentText" presStyleLbl="node1" presStyleIdx="2" presStyleCnt="4">
        <dgm:presLayoutVars>
          <dgm:chMax val="0"/>
          <dgm:bulletEnabled val="1"/>
        </dgm:presLayoutVars>
      </dgm:prSet>
      <dgm:spPr/>
    </dgm:pt>
    <dgm:pt modelId="{8E063992-7EB3-564B-AC11-7E6E94C0BB9F}" type="pres">
      <dgm:prSet presAssocID="{B26BED4E-FA5D-4443-9A47-E23A4A05C588}" presName="spacer" presStyleCnt="0"/>
      <dgm:spPr/>
    </dgm:pt>
    <dgm:pt modelId="{1B592D4B-6B0F-8140-B7B4-5C211FF9341A}" type="pres">
      <dgm:prSet presAssocID="{9EBC965A-EE1E-428C-9EAA-50F1F49B4D39}" presName="parentText" presStyleLbl="node1" presStyleIdx="3" presStyleCnt="4">
        <dgm:presLayoutVars>
          <dgm:chMax val="0"/>
          <dgm:bulletEnabled val="1"/>
        </dgm:presLayoutVars>
      </dgm:prSet>
      <dgm:spPr/>
    </dgm:pt>
  </dgm:ptLst>
  <dgm:cxnLst>
    <dgm:cxn modelId="{A05C1F36-417D-9F44-B536-CC92ADEC0E8D}" type="presOf" srcId="{0CFA1D18-5091-44EC-A090-1FD32C19A5A9}" destId="{0939FD97-5A56-9243-BC39-5DC22F5A7D44}" srcOrd="0" destOrd="0" presId="urn:microsoft.com/office/officeart/2005/8/layout/vList2"/>
    <dgm:cxn modelId="{EA7C7165-F83E-4B14-BD4D-413B5B606899}" srcId="{890F67EC-2B15-4CEC-AB95-B4B0DFB7346D}" destId="{CAED0C2F-F305-408F-AA9F-767267C0D64A}" srcOrd="2" destOrd="0" parTransId="{469D85D1-3D97-4E95-9CEE-D5B38C396349}" sibTransId="{B26BED4E-FA5D-4443-9A47-E23A4A05C588}"/>
    <dgm:cxn modelId="{E3A52F89-0CE3-3A49-9888-DA094265D343}" type="presOf" srcId="{890F67EC-2B15-4CEC-AB95-B4B0DFB7346D}" destId="{66E943E2-5974-134D-A14D-91B47D1A5892}" srcOrd="0" destOrd="0" presId="urn:microsoft.com/office/officeart/2005/8/layout/vList2"/>
    <dgm:cxn modelId="{F7E43491-B5DF-0846-9AE0-E083B72D5113}" type="presOf" srcId="{CAED0C2F-F305-408F-AA9F-767267C0D64A}" destId="{98655163-38D6-B142-AADD-B277BCE55697}" srcOrd="0" destOrd="0" presId="urn:microsoft.com/office/officeart/2005/8/layout/vList2"/>
    <dgm:cxn modelId="{931EA895-4F5A-451F-9E73-9DE9EEB24C6A}" srcId="{890F67EC-2B15-4CEC-AB95-B4B0DFB7346D}" destId="{CB12A472-4A50-46D4-A682-2320F4E41E98}" srcOrd="0" destOrd="0" parTransId="{DA569989-6FEE-4C42-A1DB-EF7F60672360}" sibTransId="{8B896D17-0FD9-4005-9F10-270C4D04D239}"/>
    <dgm:cxn modelId="{C4EF46A2-84FE-4DDB-A68C-B0B53AF1A47E}" srcId="{890F67EC-2B15-4CEC-AB95-B4B0DFB7346D}" destId="{9EBC965A-EE1E-428C-9EAA-50F1F49B4D39}" srcOrd="3" destOrd="0" parTransId="{94D66BCC-CD11-409E-AED5-640D631C7062}" sibTransId="{62A05CE8-9798-44BD-A63F-76B8C27D5987}"/>
    <dgm:cxn modelId="{EB0D34C0-A365-40CF-BECE-9AEE0C2E82CB}" srcId="{890F67EC-2B15-4CEC-AB95-B4B0DFB7346D}" destId="{0CFA1D18-5091-44EC-A090-1FD32C19A5A9}" srcOrd="1" destOrd="0" parTransId="{DEBA176F-EC23-460C-9456-696C993CE1BD}" sibTransId="{65AC00E1-D4A2-4334-AF3A-CD217494FF56}"/>
    <dgm:cxn modelId="{2AE12DC1-23D2-EE4C-8035-FAF1075E73DD}" type="presOf" srcId="{9EBC965A-EE1E-428C-9EAA-50F1F49B4D39}" destId="{1B592D4B-6B0F-8140-B7B4-5C211FF9341A}" srcOrd="0" destOrd="0" presId="urn:microsoft.com/office/officeart/2005/8/layout/vList2"/>
    <dgm:cxn modelId="{BD273BFE-970B-604A-B5EB-E398F0E7EFCC}" type="presOf" srcId="{CB12A472-4A50-46D4-A682-2320F4E41E98}" destId="{841633C0-A305-9940-B9D6-1C4667E36CEC}" srcOrd="0" destOrd="0" presId="urn:microsoft.com/office/officeart/2005/8/layout/vList2"/>
    <dgm:cxn modelId="{D512C789-208E-D14A-9F69-78F8CD41EC86}" type="presParOf" srcId="{66E943E2-5974-134D-A14D-91B47D1A5892}" destId="{841633C0-A305-9940-B9D6-1C4667E36CEC}" srcOrd="0" destOrd="0" presId="urn:microsoft.com/office/officeart/2005/8/layout/vList2"/>
    <dgm:cxn modelId="{6CA8CF95-9A3D-AE4F-B17E-601427FFDD34}" type="presParOf" srcId="{66E943E2-5974-134D-A14D-91B47D1A5892}" destId="{03E21AA9-DABC-9E43-98F5-FE393B920BDE}" srcOrd="1" destOrd="0" presId="urn:microsoft.com/office/officeart/2005/8/layout/vList2"/>
    <dgm:cxn modelId="{4B643A55-E4AA-C64D-B5CE-B60AB793B7C0}" type="presParOf" srcId="{66E943E2-5974-134D-A14D-91B47D1A5892}" destId="{0939FD97-5A56-9243-BC39-5DC22F5A7D44}" srcOrd="2" destOrd="0" presId="urn:microsoft.com/office/officeart/2005/8/layout/vList2"/>
    <dgm:cxn modelId="{85FA791F-5F71-0D4B-B6D5-AF2A6E211F65}" type="presParOf" srcId="{66E943E2-5974-134D-A14D-91B47D1A5892}" destId="{02CA2633-1B42-6F42-83C1-2993D0ED49BC}" srcOrd="3" destOrd="0" presId="urn:microsoft.com/office/officeart/2005/8/layout/vList2"/>
    <dgm:cxn modelId="{F7810813-4009-8F4A-8073-FB415E2EDB63}" type="presParOf" srcId="{66E943E2-5974-134D-A14D-91B47D1A5892}" destId="{98655163-38D6-B142-AADD-B277BCE55697}" srcOrd="4" destOrd="0" presId="urn:microsoft.com/office/officeart/2005/8/layout/vList2"/>
    <dgm:cxn modelId="{C3BC600E-373E-D648-8D27-A6C928D09B61}" type="presParOf" srcId="{66E943E2-5974-134D-A14D-91B47D1A5892}" destId="{8E063992-7EB3-564B-AC11-7E6E94C0BB9F}" srcOrd="5" destOrd="0" presId="urn:microsoft.com/office/officeart/2005/8/layout/vList2"/>
    <dgm:cxn modelId="{C7004A59-F64D-D640-90E5-F7B59F5D0435}" type="presParOf" srcId="{66E943E2-5974-134D-A14D-91B47D1A5892}" destId="{1B592D4B-6B0F-8140-B7B4-5C211FF934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0" i="0" kern="1200" dirty="0"/>
            <a:t>Alle stiller seg på en rekke etter: </a:t>
          </a:r>
          <a:r>
            <a:rPr lang="nb-NO" sz="2600" b="1" kern="1200" dirty="0"/>
            <a:t>”Hvor mange timer sov jeg i natt?”</a:t>
          </a:r>
          <a:endParaRPr lang="en-US" sz="2600" kern="1200" dirty="0"/>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155700">
            <a:lnSpc>
              <a:spcPct val="90000"/>
            </a:lnSpc>
            <a:spcBef>
              <a:spcPct val="0"/>
            </a:spcBef>
            <a:spcAft>
              <a:spcPct val="35000"/>
            </a:spcAft>
            <a:buNone/>
          </a:pPr>
          <a:r>
            <a:rPr lang="nb-NO" sz="2600" b="1" kern="1200" dirty="0"/>
            <a:t>Gruppeinndeling:</a:t>
          </a:r>
          <a:r>
            <a:rPr lang="nb-NO" sz="2600" kern="1200" dirty="0"/>
            <a:t> </a:t>
          </a:r>
        </a:p>
        <a:p>
          <a:pPr marL="0" lvl="0" indent="0" algn="ctr" defTabSz="1155700">
            <a:lnSpc>
              <a:spcPct val="90000"/>
            </a:lnSpc>
            <a:spcBef>
              <a:spcPct val="0"/>
            </a:spcBef>
            <a:spcAft>
              <a:spcPct val="35000"/>
            </a:spcAft>
            <a:buNone/>
          </a:pPr>
          <a:r>
            <a:rPr lang="nb-NO" sz="2600" kern="1200" dirty="0"/>
            <a:t>Lag grupper med 4</a:t>
          </a:r>
        </a:p>
        <a:p>
          <a:pPr marL="0" lvl="0" indent="0" algn="ctr" defTabSz="1155700">
            <a:lnSpc>
              <a:spcPct val="90000"/>
            </a:lnSpc>
            <a:spcBef>
              <a:spcPct val="0"/>
            </a:spcBef>
            <a:spcAft>
              <a:spcPct val="35000"/>
            </a:spcAft>
            <a:buNone/>
          </a:pPr>
          <a:r>
            <a:rPr lang="en-US" sz="2600" kern="1200" dirty="0" err="1"/>
            <a:t>Fordel</a:t>
          </a:r>
          <a:r>
            <a:rPr lang="en-US" sz="2600" kern="1200" dirty="0"/>
            <a:t> nr 1, 2, 3 </a:t>
          </a:r>
          <a:r>
            <a:rPr lang="en-US" sz="2600" kern="1200" dirty="0" err="1"/>
            <a:t>og</a:t>
          </a:r>
          <a:r>
            <a:rPr lang="en-US" sz="2600" kern="1200" dirty="0"/>
            <a:t> 4</a:t>
          </a:r>
        </a:p>
        <a:p>
          <a:pPr marL="0" lvl="0" indent="0" algn="ctr" defTabSz="1155700">
            <a:lnSpc>
              <a:spcPct val="90000"/>
            </a:lnSpc>
            <a:spcBef>
              <a:spcPct val="0"/>
            </a:spcBef>
            <a:spcAft>
              <a:spcPct val="35000"/>
            </a:spcAft>
            <a:buNone/>
          </a:pPr>
          <a:r>
            <a:rPr lang="en-US" sz="2600" kern="1200" dirty="0"/>
            <a:t>Lag </a:t>
          </a:r>
          <a:r>
            <a:rPr lang="en-US" sz="2600" kern="1200" dirty="0" err="1"/>
            <a:t>gruppebord</a:t>
          </a:r>
          <a:endParaRPr lang="en-US" sz="2600" kern="1200" dirty="0"/>
        </a:p>
      </dsp:txBody>
      <dsp:txXfrm>
        <a:off x="1187689" y="3233834"/>
        <a:ext cx="3893660" cy="233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633C0-A305-9940-B9D6-1C4667E36CEC}">
      <dsp:nvSpPr>
        <dsp:cNvPr id="0" name=""/>
        <dsp:cNvSpPr/>
      </dsp:nvSpPr>
      <dsp:spPr>
        <a:xfrm>
          <a:off x="0" y="33263"/>
          <a:ext cx="6263640" cy="12472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b="0" i="0" kern="1200" dirty="0"/>
            <a:t>1. Ordstyrer</a:t>
          </a:r>
          <a:endParaRPr lang="en-US" sz="5200" kern="1200" dirty="0"/>
        </a:p>
      </dsp:txBody>
      <dsp:txXfrm>
        <a:off x="60884" y="94147"/>
        <a:ext cx="6141872" cy="1125452"/>
      </dsp:txXfrm>
    </dsp:sp>
    <dsp:sp modelId="{0939FD97-5A56-9243-BC39-5DC22F5A7D44}">
      <dsp:nvSpPr>
        <dsp:cNvPr id="0" name=""/>
        <dsp:cNvSpPr/>
      </dsp:nvSpPr>
      <dsp:spPr>
        <a:xfrm>
          <a:off x="0" y="1430243"/>
          <a:ext cx="6263640" cy="12472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b="0" i="0" kern="1200" dirty="0"/>
            <a:t>2. Sekretær</a:t>
          </a:r>
          <a:endParaRPr lang="en-US" sz="5200" kern="1200" dirty="0"/>
        </a:p>
      </dsp:txBody>
      <dsp:txXfrm>
        <a:off x="60884" y="1491127"/>
        <a:ext cx="6141872" cy="1125452"/>
      </dsp:txXfrm>
    </dsp:sp>
    <dsp:sp modelId="{98655163-38D6-B142-AADD-B277BCE55697}">
      <dsp:nvSpPr>
        <dsp:cNvPr id="0" name=""/>
        <dsp:cNvSpPr/>
      </dsp:nvSpPr>
      <dsp:spPr>
        <a:xfrm>
          <a:off x="0" y="2827223"/>
          <a:ext cx="6263640" cy="12472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b="0" i="0" kern="1200" dirty="0"/>
            <a:t>3. Talsperson</a:t>
          </a:r>
          <a:endParaRPr lang="en-US" sz="5200" kern="1200" dirty="0"/>
        </a:p>
      </dsp:txBody>
      <dsp:txXfrm>
        <a:off x="60884" y="2888107"/>
        <a:ext cx="6141872" cy="1125452"/>
      </dsp:txXfrm>
    </dsp:sp>
    <dsp:sp modelId="{1B592D4B-6B0F-8140-B7B4-5C211FF9341A}">
      <dsp:nvSpPr>
        <dsp:cNvPr id="0" name=""/>
        <dsp:cNvSpPr/>
      </dsp:nvSpPr>
      <dsp:spPr>
        <a:xfrm>
          <a:off x="0" y="4224204"/>
          <a:ext cx="6263640" cy="12472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b="0" i="0" kern="1200" dirty="0"/>
            <a:t>4. Praktisk ansvarlig</a:t>
          </a:r>
          <a:endParaRPr lang="en-US" sz="5200" kern="1200" dirty="0"/>
        </a:p>
      </dsp:txBody>
      <dsp:txXfrm>
        <a:off x="60884" y="4285088"/>
        <a:ext cx="6141872" cy="11254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68E80-0B76-5C45-86C1-67F37EC5DEB3}" type="datetimeFigureOut">
              <a:rPr lang="nb-NO" smtClean="0"/>
              <a:t>24.09.2022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5986F-EE11-8C42-BA21-93F4C3D3C300}" type="slidenum">
              <a:rPr lang="nb-NO" smtClean="0"/>
              <a:t>‹#›</a:t>
            </a:fld>
            <a:endParaRPr lang="nb-NO"/>
          </a:p>
        </p:txBody>
      </p:sp>
    </p:spTree>
    <p:extLst>
      <p:ext uri="{BB962C8B-B14F-4D97-AF65-F5344CB8AC3E}">
        <p14:creationId xmlns:p14="http://schemas.microsoft.com/office/powerpoint/2010/main" val="92203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3CFB99D-05AF-734E-925B-ABB8A964B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6686" y="589077"/>
            <a:ext cx="3918077" cy="6268923"/>
          </a:xfrm>
          <a:prstGeom prst="rect">
            <a:avLst/>
          </a:prstGeom>
        </p:spPr>
      </p:pic>
      <p:pic>
        <p:nvPicPr>
          <p:cNvPr id="12" name="Bilde 11">
            <a:extLst>
              <a:ext uri="{FF2B5EF4-FFF2-40B4-BE49-F238E27FC236}">
                <a16:creationId xmlns:a16="http://schemas.microsoft.com/office/drawing/2014/main" id="{61202A67-50F1-C64B-AE25-EE1B0D631EF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326580" y="3553910"/>
            <a:ext cx="4260916" cy="1544278"/>
          </a:xfrm>
          <a:prstGeom prst="rect">
            <a:avLst/>
          </a:prstGeom>
        </p:spPr>
      </p:pic>
      <p:pic>
        <p:nvPicPr>
          <p:cNvPr id="13" name="Bilde 12">
            <a:extLst>
              <a:ext uri="{FF2B5EF4-FFF2-40B4-BE49-F238E27FC236}">
                <a16:creationId xmlns:a16="http://schemas.microsoft.com/office/drawing/2014/main" id="{7F152746-8CBF-0946-BA45-09430BE9FBA4}"/>
              </a:ext>
            </a:extLst>
          </p:cNvPr>
          <p:cNvPicPr>
            <a:picLocks noChangeAspect="1"/>
          </p:cNvPicPr>
          <p:nvPr userDrawn="1"/>
        </p:nvPicPr>
        <p:blipFill>
          <a:blip r:embed="rId4"/>
          <a:srcRect/>
          <a:stretch/>
        </p:blipFill>
        <p:spPr>
          <a:xfrm>
            <a:off x="4804549" y="1306121"/>
            <a:ext cx="2602780" cy="3011480"/>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24.09.2022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42575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C0DEB60-5521-F142-A327-006B296EA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2277" y="550237"/>
            <a:ext cx="3259281" cy="6307763"/>
          </a:xfrm>
          <a:prstGeom prst="rect">
            <a:avLst/>
          </a:prstGeom>
        </p:spPr>
      </p:pic>
      <p:pic>
        <p:nvPicPr>
          <p:cNvPr id="6" name="Bilde 5">
            <a:extLst>
              <a:ext uri="{FF2B5EF4-FFF2-40B4-BE49-F238E27FC236}">
                <a16:creationId xmlns:a16="http://schemas.microsoft.com/office/drawing/2014/main" id="{8E5F63EF-120F-A145-8C9D-5E40B33BB2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813" y="705678"/>
            <a:ext cx="3195046" cy="6152322"/>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9C5460A-0C84-194C-A71F-E763E6E345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1767" y="1152939"/>
            <a:ext cx="5236864" cy="5705061"/>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5" name="Bilde 4">
            <a:extLst>
              <a:ext uri="{FF2B5EF4-FFF2-40B4-BE49-F238E27FC236}">
                <a16:creationId xmlns:a16="http://schemas.microsoft.com/office/drawing/2014/main" id="{249327AB-4096-274E-8BD2-E53E91183B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6155" y="2963601"/>
            <a:ext cx="4260916" cy="154427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3E7739F-6E9E-B54E-9BEC-83DAF5E86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4764" y="487517"/>
            <a:ext cx="3197363" cy="6156783"/>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2OEL4P1Rz04"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B148DB-FE2D-3B9A-6B0C-7C683677281C}"/>
              </a:ext>
            </a:extLst>
          </p:cNvPr>
          <p:cNvSpPr>
            <a:spLocks noGrp="1"/>
          </p:cNvSpPr>
          <p:nvPr>
            <p:ph type="ctrTitle"/>
          </p:nvPr>
        </p:nvSpPr>
        <p:spPr>
          <a:xfrm>
            <a:off x="1769926" y="3060020"/>
            <a:ext cx="9144000" cy="2387600"/>
          </a:xfrm>
        </p:spPr>
        <p:txBody>
          <a:bodyPr>
            <a:noAutofit/>
          </a:bodyPr>
          <a:lstStyle/>
          <a:p>
            <a:r>
              <a:rPr lang="nb-NO" sz="4400" dirty="0"/>
              <a:t>Klassesamling</a:t>
            </a:r>
            <a:br>
              <a:rPr lang="nb-NO" sz="4400" dirty="0"/>
            </a:br>
            <a:br>
              <a:rPr lang="nb-NO" sz="4400" dirty="0"/>
            </a:br>
            <a:r>
              <a:rPr lang="nb-NO" sz="4400" dirty="0"/>
              <a:t>Søvn – del 1</a:t>
            </a:r>
            <a:br>
              <a:rPr lang="nb-NO" sz="4400" dirty="0"/>
            </a:br>
            <a:r>
              <a:rPr lang="nb-NO" sz="4400" dirty="0"/>
              <a:t>Hvorfor trenger vi å sove?</a:t>
            </a:r>
          </a:p>
        </p:txBody>
      </p:sp>
      <p:pic>
        <p:nvPicPr>
          <p:cNvPr id="6" name="Bilde 5" descr="Et bilde som inneholder tekst, skilt, utklipp&#10;&#10;Automatisk generert beskrivelse">
            <a:extLst>
              <a:ext uri="{FF2B5EF4-FFF2-40B4-BE49-F238E27FC236}">
                <a16:creationId xmlns:a16="http://schemas.microsoft.com/office/drawing/2014/main" id="{9AF64828-8033-95DE-7502-9D8F5CEE2172}"/>
              </a:ext>
            </a:extLst>
          </p:cNvPr>
          <p:cNvPicPr>
            <a:picLocks noChangeAspect="1"/>
          </p:cNvPicPr>
          <p:nvPr/>
        </p:nvPicPr>
        <p:blipFill>
          <a:blip r:embed="rId2"/>
          <a:stretch>
            <a:fillRect/>
          </a:stretch>
        </p:blipFill>
        <p:spPr>
          <a:xfrm>
            <a:off x="5409904" y="1084035"/>
            <a:ext cx="1372192" cy="1365250"/>
          </a:xfrm>
          <a:prstGeom prst="rect">
            <a:avLst/>
          </a:prstGeom>
        </p:spPr>
      </p:pic>
    </p:spTree>
    <p:extLst>
      <p:ext uri="{BB962C8B-B14F-4D97-AF65-F5344CB8AC3E}">
        <p14:creationId xmlns:p14="http://schemas.microsoft.com/office/powerpoint/2010/main" val="93822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226CD2E6-AE00-85E0-039F-FA09B41103B0}"/>
              </a:ext>
            </a:extLst>
          </p:cNvPr>
          <p:cNvSpPr>
            <a:spLocks noGrp="1"/>
          </p:cNvSpPr>
          <p:nvPr>
            <p:ph type="title"/>
          </p:nvPr>
        </p:nvSpPr>
        <p:spPr>
          <a:xfrm>
            <a:off x="838200" y="3905833"/>
            <a:ext cx="4215063" cy="2398713"/>
          </a:xfrm>
        </p:spPr>
        <p:txBody>
          <a:bodyPr>
            <a:normAutofit/>
          </a:bodyPr>
          <a:lstStyle/>
          <a:p>
            <a:r>
              <a:rPr lang="nb-NO"/>
              <a:t>Søvnlogg</a:t>
            </a:r>
            <a:endParaRPr lang="nb-NO" dirty="0"/>
          </a:p>
        </p:txBody>
      </p:sp>
      <p:pic>
        <p:nvPicPr>
          <p:cNvPr id="5" name="Bilde 4">
            <a:extLst>
              <a:ext uri="{FF2B5EF4-FFF2-40B4-BE49-F238E27FC236}">
                <a16:creationId xmlns:a16="http://schemas.microsoft.com/office/drawing/2014/main" id="{4F6A0ECE-5DCD-59BF-10DE-0225FA5C8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5739" y="553454"/>
            <a:ext cx="7901690" cy="2469279"/>
          </a:xfrm>
          <a:prstGeom prst="rect">
            <a:avLst/>
          </a:prstGeom>
        </p:spPr>
      </p:pic>
      <p:sp>
        <p:nvSpPr>
          <p:cNvPr id="3" name="Plassholder for innhold 2">
            <a:extLst>
              <a:ext uri="{FF2B5EF4-FFF2-40B4-BE49-F238E27FC236}">
                <a16:creationId xmlns:a16="http://schemas.microsoft.com/office/drawing/2014/main" id="{854C68E7-E2F1-8036-723D-8B6624AFAB81}"/>
              </a:ext>
            </a:extLst>
          </p:cNvPr>
          <p:cNvSpPr>
            <a:spLocks noGrp="1"/>
          </p:cNvSpPr>
          <p:nvPr>
            <p:ph idx="1"/>
          </p:nvPr>
        </p:nvSpPr>
        <p:spPr>
          <a:xfrm>
            <a:off x="5630779" y="3884452"/>
            <a:ext cx="5723021" cy="2398713"/>
          </a:xfrm>
        </p:spPr>
        <p:txBody>
          <a:bodyPr anchor="ctr">
            <a:normAutofit/>
          </a:bodyPr>
          <a:lstStyle/>
          <a:p>
            <a:r>
              <a:rPr lang="nb-NO" sz="2000"/>
              <a:t>Se på skjemaet «søvnlogg». Bruk noen minutter på å skrive ned svaret på disse seks spørsmålene.  </a:t>
            </a:r>
          </a:p>
          <a:p>
            <a:r>
              <a:rPr lang="nb-NO" sz="2000"/>
              <a:t>Ved å svare på disse spørsmålene jevnlig kan du bli mer bevisst din søvn og egen tilstand. Lærer setter av tid i for eksempel første time. </a:t>
            </a:r>
          </a:p>
          <a:p>
            <a:endParaRPr lang="nb-NO" sz="2000"/>
          </a:p>
        </p:txBody>
      </p:sp>
      <p:pic>
        <p:nvPicPr>
          <p:cNvPr id="4" name="Bilde 3" descr="Et bilde som inneholder tekst, skilt, utklipp&#10;&#10;Automatisk generert beskrivelse">
            <a:extLst>
              <a:ext uri="{FF2B5EF4-FFF2-40B4-BE49-F238E27FC236}">
                <a16:creationId xmlns:a16="http://schemas.microsoft.com/office/drawing/2014/main" id="{58F1B9DB-35CE-A6F6-3CC9-020287221B6F}"/>
              </a:ext>
            </a:extLst>
          </p:cNvPr>
          <p:cNvPicPr>
            <a:picLocks noChangeAspect="1"/>
          </p:cNvPicPr>
          <p:nvPr/>
        </p:nvPicPr>
        <p:blipFill>
          <a:blip r:embed="rId3"/>
          <a:stretch>
            <a:fillRect/>
          </a:stretch>
        </p:blipFill>
        <p:spPr>
          <a:xfrm>
            <a:off x="11189092" y="5929896"/>
            <a:ext cx="753110" cy="749300"/>
          </a:xfrm>
          <a:prstGeom prst="rect">
            <a:avLst/>
          </a:prstGeom>
        </p:spPr>
      </p:pic>
    </p:spTree>
    <p:extLst>
      <p:ext uri="{BB962C8B-B14F-4D97-AF65-F5344CB8AC3E}">
        <p14:creationId xmlns:p14="http://schemas.microsoft.com/office/powerpoint/2010/main" val="24534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FC0424B-6576-B6CC-DC9E-5535F2C52C8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rPr>
              <a:t>Hvileøvelse</a:t>
            </a:r>
            <a:endParaRPr lang="en-US" sz="5400" dirty="0">
              <a:latin typeface="+mj-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5A631205-EF95-7B4C-75B4-DB833B34BFBF}"/>
              </a:ext>
            </a:extLst>
          </p:cNvPr>
          <p:cNvSpPr>
            <a:spLocks noGrp="1"/>
          </p:cNvSpPr>
          <p:nvPr>
            <p:ph sz="half" idx="1"/>
          </p:nvPr>
        </p:nvSpPr>
        <p:spPr>
          <a:xfrm>
            <a:off x="640080" y="2872899"/>
            <a:ext cx="4243589" cy="3320668"/>
          </a:xfrm>
        </p:spPr>
        <p:txBody>
          <a:bodyPr vert="horz" lIns="91440" tIns="45720" rIns="91440" bIns="45720" rtlCol="0">
            <a:normAutofit/>
          </a:bodyPr>
          <a:lstStyle/>
          <a:p>
            <a:pPr lvl="0"/>
            <a:r>
              <a:rPr lang="en-US" sz="1400">
                <a:solidFill>
                  <a:schemeClr val="tx1"/>
                </a:solidFill>
                <a:latin typeface="+mn-lt"/>
                <a:ea typeface="+mn-ea"/>
                <a:cs typeface="+mn-cs"/>
              </a:rPr>
              <a:t>Alle sitter på en stol.</a:t>
            </a:r>
          </a:p>
          <a:p>
            <a:pPr lvl="0"/>
            <a:r>
              <a:rPr lang="en-US" sz="1400">
                <a:solidFill>
                  <a:schemeClr val="tx1"/>
                </a:solidFill>
                <a:latin typeface="+mn-lt"/>
                <a:ea typeface="+mn-ea"/>
                <a:cs typeface="+mn-cs"/>
              </a:rPr>
              <a:t>Rommet må være mørkt. Atmosfæren må være rolig</a:t>
            </a:r>
          </a:p>
          <a:p>
            <a:pPr lvl="0"/>
            <a:r>
              <a:rPr lang="en-US" sz="1400">
                <a:solidFill>
                  <a:schemeClr val="tx1"/>
                </a:solidFill>
                <a:latin typeface="+mn-lt"/>
                <a:ea typeface="+mn-ea"/>
                <a:cs typeface="+mn-cs"/>
              </a:rPr>
              <a:t>Hvor mange minutter ønsker du å slappe av? Vis 1-5 fingre. Lærer tar en beslutning ut i fra klassens respons</a:t>
            </a:r>
          </a:p>
          <a:p>
            <a:pPr lvl="0"/>
            <a:r>
              <a:rPr lang="en-US" sz="1400">
                <a:solidFill>
                  <a:schemeClr val="tx1"/>
                </a:solidFill>
                <a:latin typeface="+mn-lt"/>
                <a:ea typeface="+mn-ea"/>
                <a:cs typeface="+mn-cs"/>
              </a:rPr>
              <a:t>Finn en behagelig stilling der du sitter. Plant bena i gulvet. Lukk gjerne øynene</a:t>
            </a:r>
          </a:p>
          <a:p>
            <a:pPr lvl="0"/>
            <a:r>
              <a:rPr lang="en-US" sz="1400">
                <a:solidFill>
                  <a:schemeClr val="tx1"/>
                </a:solidFill>
                <a:latin typeface="+mn-lt"/>
                <a:ea typeface="+mn-ea"/>
                <a:cs typeface="+mn-cs"/>
              </a:rPr>
              <a:t>Øv på å puste ut langsomt. Jo lengre du klarer å puste ut, jo roligere blir pusten. Det virker beroligende på kroppen</a:t>
            </a:r>
          </a:p>
          <a:p>
            <a:r>
              <a:rPr lang="en-US" sz="1400">
                <a:solidFill>
                  <a:schemeClr val="tx1"/>
                </a:solidFill>
                <a:latin typeface="+mn-lt"/>
                <a:ea typeface="+mn-ea"/>
                <a:cs typeface="+mn-cs"/>
              </a:rPr>
              <a:t>Spill svak “ambient music” fra Youtube, for eksempel </a:t>
            </a:r>
            <a:r>
              <a:rPr lang="en-US" sz="1400" u="sng">
                <a:solidFill>
                  <a:schemeClr val="tx1"/>
                </a:solidFill>
                <a:latin typeface="+mn-lt"/>
                <a:ea typeface="+mn-ea"/>
                <a:cs typeface="+mn-cs"/>
                <a:hlinkClick r:id="rId2">
                  <a:extLst>
                    <a:ext uri="{A12FA001-AC4F-418D-AE19-62706E023703}">
                      <ahyp:hlinkClr xmlns:ahyp="http://schemas.microsoft.com/office/drawing/2018/hyperlinkcolor" val="tx"/>
                    </a:ext>
                  </a:extLst>
                </a:hlinkClick>
              </a:rPr>
              <a:t>https://www.youtube.com/watch?v=2OEL4P1Rz04</a:t>
            </a:r>
            <a:endParaRPr lang="en-US" sz="1400">
              <a:solidFill>
                <a:schemeClr val="tx1"/>
              </a:solidFill>
              <a:latin typeface="+mn-lt"/>
              <a:ea typeface="+mn-ea"/>
              <a:cs typeface="+mn-cs"/>
            </a:endParaRPr>
          </a:p>
          <a:p>
            <a:pPr lvl="0"/>
            <a:endParaRPr lang="en-US" sz="1400">
              <a:solidFill>
                <a:schemeClr val="tx1"/>
              </a:solidFill>
              <a:latin typeface="+mn-lt"/>
              <a:ea typeface="+mn-ea"/>
              <a:cs typeface="+mn-cs"/>
            </a:endParaRPr>
          </a:p>
          <a:p>
            <a:pPr marL="0"/>
            <a:endParaRPr lang="en-US" sz="1400">
              <a:solidFill>
                <a:schemeClr val="tx1"/>
              </a:solidFill>
              <a:latin typeface="+mn-lt"/>
              <a:ea typeface="+mn-ea"/>
              <a:cs typeface="+mn-cs"/>
            </a:endParaRPr>
          </a:p>
        </p:txBody>
      </p:sp>
      <p:pic>
        <p:nvPicPr>
          <p:cNvPr id="5" name="Plassholder for bilde 3">
            <a:extLst>
              <a:ext uri="{FF2B5EF4-FFF2-40B4-BE49-F238E27FC236}">
                <a16:creationId xmlns:a16="http://schemas.microsoft.com/office/drawing/2014/main" id="{0AE0CF2F-2BEC-2FE3-8806-9E802E6E0CD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5871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A6122F-99B1-033D-6C5A-14CAC40EA84B}"/>
              </a:ext>
            </a:extLst>
          </p:cNvPr>
          <p:cNvSpPr>
            <a:spLocks noGrp="1"/>
          </p:cNvSpPr>
          <p:nvPr>
            <p:ph type="title"/>
          </p:nvPr>
        </p:nvSpPr>
        <p:spPr>
          <a:xfrm>
            <a:off x="841248" y="548640"/>
            <a:ext cx="3600860" cy="5431536"/>
          </a:xfrm>
        </p:spPr>
        <p:txBody>
          <a:bodyPr>
            <a:normAutofit/>
          </a:bodyPr>
          <a:lstStyle/>
          <a:p>
            <a:r>
              <a:rPr lang="nb-NO" sz="4200"/>
              <a:t>Tankekamp</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F981440-D76E-19F6-5C98-2D9725BA3FD6}"/>
              </a:ext>
            </a:extLst>
          </p:cNvPr>
          <p:cNvSpPr>
            <a:spLocks noGrp="1"/>
          </p:cNvSpPr>
          <p:nvPr>
            <p:ph idx="1"/>
          </p:nvPr>
        </p:nvSpPr>
        <p:spPr>
          <a:xfrm>
            <a:off x="5126418" y="552091"/>
            <a:ext cx="6224335" cy="5431536"/>
          </a:xfrm>
        </p:spPr>
        <p:txBody>
          <a:bodyPr anchor="ctr">
            <a:normAutofit/>
          </a:bodyPr>
          <a:lstStyle/>
          <a:p>
            <a:r>
              <a:rPr lang="nb-NO" sz="2000" dirty="0"/>
              <a:t>Rydd vekk pulter så dere får gulvplass. Del klassen i to lag, et lag på hver side av klasserommet. En person </a:t>
            </a:r>
            <a:r>
              <a:rPr lang="nb-NO" sz="2000" dirty="0" err="1"/>
              <a:t>står</a:t>
            </a:r>
            <a:r>
              <a:rPr lang="nb-NO" sz="2000" dirty="0"/>
              <a:t> i midten av klasserommet. Hvert lag skal prøve å vinne personen over på sin side. </a:t>
            </a:r>
          </a:p>
          <a:p>
            <a:r>
              <a:rPr lang="nb-NO" sz="2000" dirty="0"/>
              <a:t>Det ene laget skal prøve å få personen til å gå å legge seg tidlig, ved å komme med positive tanker om søvn. Det andre laget skal prøve å få personen til ikke å legge seg tidlig, ved å komme med negative tanker og motargumenter mot søvn. For hver tanke som personen hører på, tar personen et skritt i lagets retning. Lærer demonstrerer kort øvelsen først, deretter kan en frivillig elev prøve. </a:t>
            </a:r>
          </a:p>
          <a:p>
            <a:r>
              <a:rPr lang="nb-NO" sz="2000" dirty="0"/>
              <a:t>Neste utfordring kan for eksempel være: «Stå opp om morgenen» - argumenter for og imot. Eller «avslutte dataspilling om kvelden» - argumenter for og imot.</a:t>
            </a:r>
          </a:p>
          <a:p>
            <a:r>
              <a:rPr lang="nb-NO" sz="2000" i="1" dirty="0"/>
              <a:t>Lag noen regler, som: </a:t>
            </a:r>
            <a:r>
              <a:rPr lang="nb-NO" sz="2000" dirty="0"/>
              <a:t>Snakke høyt og tydelig. Ikke snakke i munnen </a:t>
            </a:r>
            <a:r>
              <a:rPr lang="nb-NO" sz="2000" dirty="0" err="1"/>
              <a:t>pa</a:t>
            </a:r>
            <a:r>
              <a:rPr lang="nb-NO" sz="2000" dirty="0"/>
              <a:t>̊ hverandre. Personen må høre argumentet tydelig for å ta et skritt i din retning</a:t>
            </a:r>
          </a:p>
        </p:txBody>
      </p:sp>
    </p:spTree>
    <p:extLst>
      <p:ext uri="{BB962C8B-B14F-4D97-AF65-F5344CB8AC3E}">
        <p14:creationId xmlns:p14="http://schemas.microsoft.com/office/powerpoint/2010/main" val="195280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7644C5-3269-CF44-9150-5A4818AA2F21}"/>
              </a:ext>
            </a:extLst>
          </p:cNvPr>
          <p:cNvSpPr>
            <a:spLocks noGrp="1"/>
          </p:cNvSpPr>
          <p:nvPr>
            <p:ph type="title"/>
          </p:nvPr>
        </p:nvSpPr>
        <p:spPr>
          <a:xfrm>
            <a:off x="581889" y="365125"/>
            <a:ext cx="5067797" cy="1561646"/>
          </a:xfrm>
        </p:spPr>
        <p:txBody>
          <a:bodyPr anchor="b">
            <a:normAutofit/>
          </a:bodyPr>
          <a:lstStyle/>
          <a:p>
            <a:r>
              <a:rPr lang="nb-NO" sz="4000" dirty="0"/>
              <a:t>Jeg vil bytte plass med ...</a:t>
            </a:r>
          </a:p>
        </p:txBody>
      </p:sp>
      <p:sp>
        <p:nvSpPr>
          <p:cNvPr id="3" name="Plassholder for innhold 2">
            <a:extLst>
              <a:ext uri="{FF2B5EF4-FFF2-40B4-BE49-F238E27FC236}">
                <a16:creationId xmlns:a16="http://schemas.microsoft.com/office/drawing/2014/main" id="{E328DD03-1080-EC42-AA70-EA5D9F6B8041}"/>
              </a:ext>
            </a:extLst>
          </p:cNvPr>
          <p:cNvSpPr>
            <a:spLocks noGrp="1"/>
          </p:cNvSpPr>
          <p:nvPr>
            <p:ph sz="half" idx="1"/>
          </p:nvPr>
        </p:nvSpPr>
        <p:spPr/>
        <p:txBody>
          <a:bodyPr anchor="ctr">
            <a:noAutofit/>
          </a:bodyPr>
          <a:lstStyle/>
          <a:p>
            <a:pPr lvl="0"/>
            <a:r>
              <a:rPr lang="nb-NO" sz="1600" dirty="0"/>
              <a:t>Alle sitter i en ring, med unntak av en som står i midten.</a:t>
            </a:r>
          </a:p>
          <a:p>
            <a:pPr lvl="0"/>
            <a:r>
              <a:rPr lang="nb-NO" sz="1600" dirty="0"/>
              <a:t>Lærer starter og demonstrerer reglene.</a:t>
            </a:r>
          </a:p>
          <a:p>
            <a:pPr lvl="0"/>
            <a:r>
              <a:rPr lang="nb-NO" sz="1600" dirty="0"/>
              <a:t>Den som står i midten sier: «Jeg vil bytte plass med alle som ... (for eksempel har sovet nok i natt </a:t>
            </a:r>
            <a:r>
              <a:rPr lang="nb-NO" sz="1600" dirty="0" err="1"/>
              <a:t>osv</a:t>
            </a:r>
            <a:r>
              <a:rPr lang="nb-NO" sz="1600" dirty="0"/>
              <a:t>)”. </a:t>
            </a:r>
          </a:p>
          <a:p>
            <a:pPr lvl="0"/>
            <a:r>
              <a:rPr lang="nb-NO" sz="1600" dirty="0"/>
              <a:t>Målet er å kapre seg en plass ved å få flest mulig til å reise seg og bytte plasser.</a:t>
            </a:r>
          </a:p>
          <a:p>
            <a:pPr lvl="0"/>
            <a:r>
              <a:rPr lang="nb-NO" sz="1600" dirty="0"/>
              <a:t>De det gjelder må reise seg og løpe rundt inne i sirkelen for å finne ny stol. Den som ikke fant en ledig stol skal stå i midten. </a:t>
            </a:r>
          </a:p>
          <a:p>
            <a:pPr lvl="0"/>
            <a:r>
              <a:rPr lang="nb-NO" sz="1600" b="1" dirty="0"/>
              <a:t>NB: Det er ikke lov å sette seg på de to nærmeste plassene på hver side, eller sette seg ned igjen på samme plass. </a:t>
            </a:r>
          </a:p>
        </p:txBody>
      </p:sp>
      <p:sp>
        <p:nvSpPr>
          <p:cNvPr id="4" name="Plassholder for innhold 3">
            <a:extLst>
              <a:ext uri="{FF2B5EF4-FFF2-40B4-BE49-F238E27FC236}">
                <a16:creationId xmlns:a16="http://schemas.microsoft.com/office/drawing/2014/main" id="{FF4EDAB5-9374-F285-7F22-B5C38102F435}"/>
              </a:ext>
            </a:extLst>
          </p:cNvPr>
          <p:cNvSpPr>
            <a:spLocks noGrp="1"/>
          </p:cNvSpPr>
          <p:nvPr>
            <p:ph sz="half" idx="2"/>
          </p:nvPr>
        </p:nvSpPr>
        <p:spPr>
          <a:xfrm>
            <a:off x="6019800" y="555171"/>
            <a:ext cx="5334000" cy="5621792"/>
          </a:xfrm>
        </p:spPr>
        <p:txBody>
          <a:bodyPr>
            <a:normAutofit fontScale="70000" lnSpcReduction="20000"/>
          </a:bodyPr>
          <a:lstStyle/>
          <a:p>
            <a:pPr marL="0" indent="0">
              <a:buNone/>
            </a:pPr>
            <a:r>
              <a:rPr lang="nb-NO" b="1" dirty="0"/>
              <a:t>Forslag til utsagn: «Jeg vil bytte plass med alle som ... »</a:t>
            </a:r>
          </a:p>
          <a:p>
            <a:pPr lvl="0"/>
            <a:r>
              <a:rPr lang="nb-NO" dirty="0"/>
              <a:t>legger seg for sent </a:t>
            </a:r>
          </a:p>
          <a:p>
            <a:pPr lvl="0"/>
            <a:r>
              <a:rPr lang="nb-NO" dirty="0"/>
              <a:t>Liker å sove</a:t>
            </a:r>
          </a:p>
          <a:p>
            <a:pPr lvl="0"/>
            <a:r>
              <a:rPr lang="nb-NO" dirty="0"/>
              <a:t>Liker å være oppe om kvelden</a:t>
            </a:r>
          </a:p>
          <a:p>
            <a:pPr lvl="0"/>
            <a:r>
              <a:rPr lang="nb-NO" dirty="0"/>
              <a:t>Liker å se på serier</a:t>
            </a:r>
          </a:p>
          <a:p>
            <a:pPr lvl="0"/>
            <a:r>
              <a:rPr lang="nb-NO" dirty="0"/>
              <a:t>Har sovet for lite i natt</a:t>
            </a:r>
          </a:p>
          <a:p>
            <a:pPr lvl="0"/>
            <a:r>
              <a:rPr lang="nb-NO" dirty="0"/>
              <a:t>Liker pizza</a:t>
            </a:r>
          </a:p>
          <a:p>
            <a:pPr lvl="0"/>
            <a:r>
              <a:rPr lang="nb-NO" dirty="0"/>
              <a:t>Har hvite sokker</a:t>
            </a:r>
          </a:p>
          <a:p>
            <a:pPr lvl="0"/>
            <a:r>
              <a:rPr lang="nb-NO" dirty="0"/>
              <a:t>Er trøtt om morgenen</a:t>
            </a:r>
          </a:p>
          <a:p>
            <a:pPr lvl="0"/>
            <a:r>
              <a:rPr lang="nb-NO" dirty="0"/>
              <a:t>Syns det er slitsomt å finne klær om morgenen</a:t>
            </a:r>
          </a:p>
          <a:p>
            <a:pPr lvl="0"/>
            <a:r>
              <a:rPr lang="nb-NO" dirty="0"/>
              <a:t>Har lang reisevei</a:t>
            </a:r>
          </a:p>
          <a:p>
            <a:pPr lvl="0"/>
            <a:r>
              <a:rPr lang="nb-NO" dirty="0"/>
              <a:t>Liker å </a:t>
            </a:r>
            <a:r>
              <a:rPr lang="nb-NO" dirty="0" err="1"/>
              <a:t>scrolle</a:t>
            </a:r>
            <a:r>
              <a:rPr lang="nb-NO" dirty="0"/>
              <a:t> om kvelden</a:t>
            </a:r>
          </a:p>
          <a:p>
            <a:pPr lvl="0"/>
            <a:r>
              <a:rPr lang="nb-NO" dirty="0"/>
              <a:t>Burde legge seg tidligere</a:t>
            </a:r>
          </a:p>
          <a:p>
            <a:pPr lvl="0"/>
            <a:r>
              <a:rPr lang="nb-NO" dirty="0"/>
              <a:t>Har rotete rom</a:t>
            </a:r>
          </a:p>
          <a:p>
            <a:r>
              <a:rPr lang="nb-NO" dirty="0"/>
              <a:t>Liker fredager </a:t>
            </a:r>
          </a:p>
        </p:txBody>
      </p:sp>
      <p:pic>
        <p:nvPicPr>
          <p:cNvPr id="5" name="Bilde 4" descr="Et bilde som inneholder tekst, skilt, utklipp&#10;&#10;Automatisk generert beskrivelse">
            <a:extLst>
              <a:ext uri="{FF2B5EF4-FFF2-40B4-BE49-F238E27FC236}">
                <a16:creationId xmlns:a16="http://schemas.microsoft.com/office/drawing/2014/main" id="{241EB73C-9434-0310-E2E9-D994E02F9232}"/>
              </a:ext>
            </a:extLst>
          </p:cNvPr>
          <p:cNvPicPr>
            <a:picLocks noChangeAspect="1"/>
          </p:cNvPicPr>
          <p:nvPr/>
        </p:nvPicPr>
        <p:blipFill>
          <a:blip r:embed="rId2"/>
          <a:stretch>
            <a:fillRect/>
          </a:stretch>
        </p:blipFill>
        <p:spPr>
          <a:xfrm>
            <a:off x="11118759" y="5928179"/>
            <a:ext cx="753110" cy="749300"/>
          </a:xfrm>
          <a:prstGeom prst="rect">
            <a:avLst/>
          </a:prstGeom>
        </p:spPr>
      </p:pic>
    </p:spTree>
    <p:extLst>
      <p:ext uri="{BB962C8B-B14F-4D97-AF65-F5344CB8AC3E}">
        <p14:creationId xmlns:p14="http://schemas.microsoft.com/office/powerpoint/2010/main" val="65914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F603C-01B4-3C4F-8B9B-36CC0254527D}"/>
              </a:ext>
            </a:extLst>
          </p:cNvPr>
          <p:cNvSpPr>
            <a:spLocks noGrp="1"/>
          </p:cNvSpPr>
          <p:nvPr>
            <p:ph type="title"/>
          </p:nvPr>
        </p:nvSpPr>
        <p:spPr>
          <a:xfrm>
            <a:off x="4654296" y="329184"/>
            <a:ext cx="6894576" cy="1783080"/>
          </a:xfrm>
        </p:spPr>
        <p:txBody>
          <a:bodyPr anchor="b">
            <a:normAutofit/>
          </a:bodyPr>
          <a:lstStyle/>
          <a:p>
            <a:r>
              <a:rPr lang="nb-NO" sz="5400"/>
              <a:t>Evaluering og oppsummering</a:t>
            </a:r>
          </a:p>
        </p:txBody>
      </p:sp>
      <p:pic>
        <p:nvPicPr>
          <p:cNvPr id="7" name="Bilde 6">
            <a:extLst>
              <a:ext uri="{FF2B5EF4-FFF2-40B4-BE49-F238E27FC236}">
                <a16:creationId xmlns:a16="http://schemas.microsoft.com/office/drawing/2014/main" id="{67655B01-502D-5F88-23A4-B5BDFA16F4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Plassholder for innhold 2">
            <a:extLst>
              <a:ext uri="{FF2B5EF4-FFF2-40B4-BE49-F238E27FC236}">
                <a16:creationId xmlns:a16="http://schemas.microsoft.com/office/drawing/2014/main" id="{49EFD0CC-6475-4E41-94F8-DE833A72D43E}"/>
              </a:ext>
            </a:extLst>
          </p:cNvPr>
          <p:cNvSpPr>
            <a:spLocks noGrp="1"/>
          </p:cNvSpPr>
          <p:nvPr>
            <p:ph idx="1"/>
          </p:nvPr>
        </p:nvSpPr>
        <p:spPr>
          <a:xfrm>
            <a:off x="4654296" y="2706624"/>
            <a:ext cx="6894576" cy="3483864"/>
          </a:xfrm>
        </p:spPr>
        <p:txBody>
          <a:bodyPr>
            <a:normAutofit/>
          </a:bodyPr>
          <a:lstStyle/>
          <a:p>
            <a:r>
              <a:rPr lang="nb-NO" sz="2200" dirty="0"/>
              <a:t>Klassen blir sittende i ringen</a:t>
            </a:r>
          </a:p>
          <a:p>
            <a:pPr lvl="0"/>
            <a:r>
              <a:rPr lang="nb-NO" sz="2200"/>
              <a:t>Kast en </a:t>
            </a:r>
            <a:r>
              <a:rPr lang="nb-NO" sz="2200" dirty="0"/>
              <a:t>myk gjenstand rundt i ringen, for å gi ordet videre. </a:t>
            </a:r>
          </a:p>
          <a:p>
            <a:pPr lvl="0"/>
            <a:r>
              <a:rPr lang="nb-NO" sz="2200" dirty="0"/>
              <a:t>Det er lov til å si pass</a:t>
            </a:r>
          </a:p>
          <a:p>
            <a:pPr lvl="0"/>
            <a:r>
              <a:rPr lang="nb-NO" sz="2200" dirty="0"/>
              <a:t>”Hva tar du med deg fra samlingen i dag?»</a:t>
            </a:r>
          </a:p>
          <a:p>
            <a:pPr lvl="0"/>
            <a:r>
              <a:rPr lang="nb-NO" sz="2200" dirty="0"/>
              <a:t>Lærer oppsummerer: Hva har jeg sett, hørt og lært sammen med dere?</a:t>
            </a:r>
          </a:p>
          <a:p>
            <a:endParaRPr lang="nb-NO" sz="2200" dirty="0"/>
          </a:p>
        </p:txBody>
      </p:sp>
      <p:pic>
        <p:nvPicPr>
          <p:cNvPr id="4" name="Bilde 3" descr="Et bilde som inneholder tekst, skilt, utklipp&#10;&#10;Automatisk generert beskrivelse">
            <a:extLst>
              <a:ext uri="{FF2B5EF4-FFF2-40B4-BE49-F238E27FC236}">
                <a16:creationId xmlns:a16="http://schemas.microsoft.com/office/drawing/2014/main" id="{DC32E0C3-34BC-76AF-F4E1-E373A79E732E}"/>
              </a:ext>
            </a:extLst>
          </p:cNvPr>
          <p:cNvPicPr>
            <a:picLocks noChangeAspect="1"/>
          </p:cNvPicPr>
          <p:nvPr/>
        </p:nvPicPr>
        <p:blipFill>
          <a:blip r:embed="rId3"/>
          <a:stretch>
            <a:fillRect/>
          </a:stretch>
        </p:blipFill>
        <p:spPr>
          <a:xfrm>
            <a:off x="11172317" y="5922241"/>
            <a:ext cx="753110" cy="749300"/>
          </a:xfrm>
          <a:prstGeom prst="rect">
            <a:avLst/>
          </a:prstGeom>
        </p:spPr>
      </p:pic>
    </p:spTree>
    <p:extLst>
      <p:ext uri="{BB962C8B-B14F-4D97-AF65-F5344CB8AC3E}">
        <p14:creationId xmlns:p14="http://schemas.microsoft.com/office/powerpoint/2010/main" val="333787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8132AE-6726-82B5-AF67-FD43AC48F7DA}"/>
              </a:ext>
            </a:extLst>
          </p:cNvPr>
          <p:cNvSpPr>
            <a:spLocks noGrp="1"/>
          </p:cNvSpPr>
          <p:nvPr>
            <p:ph type="title"/>
          </p:nvPr>
        </p:nvSpPr>
        <p:spPr/>
        <p:txBody>
          <a:bodyPr/>
          <a:lstStyle/>
          <a:p>
            <a:r>
              <a:rPr lang="nb-NO" dirty="0"/>
              <a:t>VEDLIKEHOLDSAKTIVITETER </a:t>
            </a:r>
            <a:br>
              <a:rPr lang="nb-NO" dirty="0"/>
            </a:br>
            <a:endParaRPr lang="nb-NO" dirty="0"/>
          </a:p>
        </p:txBody>
      </p:sp>
      <p:sp>
        <p:nvSpPr>
          <p:cNvPr id="3" name="Plassholder for innhold 2">
            <a:extLst>
              <a:ext uri="{FF2B5EF4-FFF2-40B4-BE49-F238E27FC236}">
                <a16:creationId xmlns:a16="http://schemas.microsoft.com/office/drawing/2014/main" id="{B40CE6DE-D5C3-7F71-7177-DBD370CD5666}"/>
              </a:ext>
            </a:extLst>
          </p:cNvPr>
          <p:cNvSpPr>
            <a:spLocks noGrp="1"/>
          </p:cNvSpPr>
          <p:nvPr>
            <p:ph sz="half" idx="1"/>
          </p:nvPr>
        </p:nvSpPr>
        <p:spPr/>
        <p:txBody>
          <a:bodyPr>
            <a:normAutofit/>
          </a:bodyPr>
          <a:lstStyle/>
          <a:p>
            <a:r>
              <a:rPr lang="nb-NO" dirty="0"/>
              <a:t>Bruk 5-10 min i klassen hver uke på å gjøre etterarbeid. </a:t>
            </a:r>
          </a:p>
          <a:p>
            <a:r>
              <a:rPr lang="nb-NO" dirty="0"/>
              <a:t>Fyll ut:</a:t>
            </a:r>
          </a:p>
          <a:p>
            <a:pPr marL="0" indent="0">
              <a:buNone/>
            </a:pPr>
            <a:endParaRPr lang="nb-NO" dirty="0"/>
          </a:p>
          <a:p>
            <a:r>
              <a:rPr lang="nb-NO" dirty="0"/>
              <a:t>søvnlogg </a:t>
            </a:r>
          </a:p>
          <a:p>
            <a:pPr lvl="0"/>
            <a:r>
              <a:rPr lang="nb-NO" dirty="0"/>
              <a:t>tiltaksplan</a:t>
            </a:r>
          </a:p>
          <a:p>
            <a:pPr marL="0" indent="0">
              <a:buNone/>
            </a:pPr>
            <a:endParaRPr lang="nb-NO" dirty="0"/>
          </a:p>
        </p:txBody>
      </p:sp>
      <p:sp>
        <p:nvSpPr>
          <p:cNvPr id="4" name="Plassholder for innhold 3">
            <a:extLst>
              <a:ext uri="{FF2B5EF4-FFF2-40B4-BE49-F238E27FC236}">
                <a16:creationId xmlns:a16="http://schemas.microsoft.com/office/drawing/2014/main" id="{298E55DE-97C8-F80D-99A1-AA709AEB2C86}"/>
              </a:ext>
            </a:extLst>
          </p:cNvPr>
          <p:cNvSpPr>
            <a:spLocks noGrp="1"/>
          </p:cNvSpPr>
          <p:nvPr>
            <p:ph sz="half" idx="2"/>
          </p:nvPr>
        </p:nvSpPr>
        <p:spPr/>
        <p:txBody>
          <a:bodyPr/>
          <a:lstStyle/>
          <a:p>
            <a:pPr marL="0" indent="0">
              <a:buNone/>
            </a:pPr>
            <a:r>
              <a:rPr lang="nb-NO" b="1" dirty="0"/>
              <a:t>TILTAKSPLAN</a:t>
            </a:r>
            <a:endParaRPr lang="nb-NO" dirty="0"/>
          </a:p>
          <a:p>
            <a:pPr marL="0" indent="0">
              <a:buNone/>
            </a:pPr>
            <a:r>
              <a:rPr lang="nb-NO" dirty="0"/>
              <a:t>Hvilke små endringer kan jeg gjøre som kan hjelpe meg til bedre søvn, litt om gangen? Sett opp to delmål.</a:t>
            </a:r>
          </a:p>
          <a:p>
            <a:pPr marL="0" indent="0">
              <a:buNone/>
            </a:pPr>
            <a:r>
              <a:rPr lang="nb-NO" dirty="0"/>
              <a:t>1) </a:t>
            </a:r>
          </a:p>
          <a:p>
            <a:pPr marL="0" indent="0">
              <a:buNone/>
            </a:pPr>
            <a:r>
              <a:rPr lang="nb-NO" dirty="0"/>
              <a:t>2) </a:t>
            </a:r>
          </a:p>
          <a:p>
            <a:pPr marL="0" indent="0">
              <a:buNone/>
            </a:pPr>
            <a:r>
              <a:rPr lang="nb-NO" dirty="0"/>
              <a:t>Hva kan hjelpe meg?  ........</a:t>
            </a:r>
          </a:p>
          <a:p>
            <a:endParaRPr lang="nb-NO" dirty="0"/>
          </a:p>
        </p:txBody>
      </p:sp>
      <p:pic>
        <p:nvPicPr>
          <p:cNvPr id="5" name="Bilde 4" descr="Et bilde som inneholder tekst, skilt, utklipp&#10;&#10;Automatisk generert beskrivelse">
            <a:extLst>
              <a:ext uri="{FF2B5EF4-FFF2-40B4-BE49-F238E27FC236}">
                <a16:creationId xmlns:a16="http://schemas.microsoft.com/office/drawing/2014/main" id="{4B59FE9E-33D5-691A-124B-9FBF5E3D109E}"/>
              </a:ext>
            </a:extLst>
          </p:cNvPr>
          <p:cNvPicPr>
            <a:picLocks noChangeAspect="1"/>
          </p:cNvPicPr>
          <p:nvPr/>
        </p:nvPicPr>
        <p:blipFill>
          <a:blip r:embed="rId2"/>
          <a:stretch>
            <a:fillRect/>
          </a:stretch>
        </p:blipFill>
        <p:spPr>
          <a:xfrm>
            <a:off x="11198917" y="5866823"/>
            <a:ext cx="753110" cy="749300"/>
          </a:xfrm>
          <a:prstGeom prst="rect">
            <a:avLst/>
          </a:prstGeom>
        </p:spPr>
      </p:pic>
    </p:spTree>
    <p:extLst>
      <p:ext uri="{BB962C8B-B14F-4D97-AF65-F5344CB8AC3E}">
        <p14:creationId xmlns:p14="http://schemas.microsoft.com/office/powerpoint/2010/main" val="215179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1223C49-2733-56E7-CE4B-9768E77DF2AB}"/>
              </a:ext>
            </a:extLst>
          </p:cNvPr>
          <p:cNvSpPr>
            <a:spLocks noGrp="1"/>
          </p:cNvSpPr>
          <p:nvPr>
            <p:ph type="title"/>
          </p:nvPr>
        </p:nvSpPr>
        <p:spPr>
          <a:xfrm>
            <a:off x="5297762" y="329184"/>
            <a:ext cx="6251110" cy="1783080"/>
          </a:xfrm>
        </p:spPr>
        <p:txBody>
          <a:bodyPr anchor="b">
            <a:normAutofit/>
          </a:bodyPr>
          <a:lstStyle/>
          <a:p>
            <a:r>
              <a:rPr lang="nb-NO" sz="5400"/>
              <a:t>Avisleken</a:t>
            </a:r>
          </a:p>
        </p:txBody>
      </p:sp>
      <p:pic>
        <p:nvPicPr>
          <p:cNvPr id="5" name="Bilde 4" descr="Et bilde som inneholder tekst, person, innendørs&#10;&#10;Automatisk generert beskrivelse">
            <a:extLst>
              <a:ext uri="{FF2B5EF4-FFF2-40B4-BE49-F238E27FC236}">
                <a16:creationId xmlns:a16="http://schemas.microsoft.com/office/drawing/2014/main" id="{4F270EB3-981A-8D29-3017-1525AC8284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1F02213-7E3D-D4B2-9863-8632D0C81BE3}"/>
              </a:ext>
            </a:extLst>
          </p:cNvPr>
          <p:cNvSpPr>
            <a:spLocks noGrp="1"/>
          </p:cNvSpPr>
          <p:nvPr>
            <p:ph idx="1"/>
          </p:nvPr>
        </p:nvSpPr>
        <p:spPr>
          <a:xfrm>
            <a:off x="5297762" y="2706624"/>
            <a:ext cx="6251110" cy="3483864"/>
          </a:xfrm>
        </p:spPr>
        <p:txBody>
          <a:bodyPr>
            <a:normAutofit/>
          </a:bodyPr>
          <a:lstStyle/>
          <a:p>
            <a:r>
              <a:rPr lang="nb-NO" sz="1500"/>
              <a:t>Vi varmer opp sammen for å få i gang praten om dagens tema. </a:t>
            </a:r>
          </a:p>
          <a:p>
            <a:r>
              <a:rPr lang="nb-NO" sz="1500"/>
              <a:t>Rydd bort stoler og pulter og lag gulvplass. Alle sitter på gulvet, gjerne litt tett.</a:t>
            </a:r>
          </a:p>
          <a:p>
            <a:r>
              <a:rPr lang="nb-NO" sz="1500"/>
              <a:t>En står i midten med en sammenrullet avis. Lærer starter med å si et navn på en i klassen. </a:t>
            </a:r>
          </a:p>
          <a:p>
            <a:r>
              <a:rPr lang="nb-NO" sz="1500"/>
              <a:t>Avismannen skal rekke å slå borti personen, før personen har rukket å si et nytt navn. Kommer du ikke på et nytt navn i tide, er det din tur til å stå i midten. Avismannen tar plassen din, men må huske å si et nytt navn før hen setter seg ned, ellers må avismannen fortsette å være avismann. </a:t>
            </a:r>
          </a:p>
          <a:p>
            <a:r>
              <a:rPr lang="nb-NO" sz="1500"/>
              <a:t>Det gjelder å være rask til å si nye navn. Det er ikke lov å si det samme navnet etter hverandre, eller sende tilbake. Det må være navn på nye personer. Alle i klassen har ansvar for å passe på at alles navn blir nevnt.</a:t>
            </a:r>
          </a:p>
          <a:p>
            <a:endParaRPr lang="nb-NO" sz="1500"/>
          </a:p>
        </p:txBody>
      </p:sp>
      <p:pic>
        <p:nvPicPr>
          <p:cNvPr id="4" name="Bilde 3" descr="Et bilde som inneholder tekst, skilt, utklipp&#10;&#10;Automatisk generert beskrivelse">
            <a:extLst>
              <a:ext uri="{FF2B5EF4-FFF2-40B4-BE49-F238E27FC236}">
                <a16:creationId xmlns:a16="http://schemas.microsoft.com/office/drawing/2014/main" id="{D2EA5141-D2D2-F2B5-F9EE-830B45BCBA90}"/>
              </a:ext>
            </a:extLst>
          </p:cNvPr>
          <p:cNvPicPr>
            <a:picLocks noChangeAspect="1"/>
          </p:cNvPicPr>
          <p:nvPr/>
        </p:nvPicPr>
        <p:blipFill>
          <a:blip r:embed="rId3"/>
          <a:stretch>
            <a:fillRect/>
          </a:stretch>
        </p:blipFill>
        <p:spPr>
          <a:xfrm>
            <a:off x="11194089" y="5865392"/>
            <a:ext cx="753110" cy="749300"/>
          </a:xfrm>
          <a:prstGeom prst="rect">
            <a:avLst/>
          </a:prstGeom>
        </p:spPr>
      </p:pic>
    </p:spTree>
    <p:extLst>
      <p:ext uri="{BB962C8B-B14F-4D97-AF65-F5344CB8AC3E}">
        <p14:creationId xmlns:p14="http://schemas.microsoft.com/office/powerpoint/2010/main" val="288862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latin typeface="+mj-lt"/>
              </a:rPr>
              <a:t>LINE-UP</a:t>
            </a:r>
            <a:br>
              <a:rPr lang="en-US">
                <a:solidFill>
                  <a:srgbClr val="FFFFFF"/>
                </a:solidFill>
                <a:latin typeface="+mj-lt"/>
              </a:rPr>
            </a:br>
            <a:r>
              <a:rPr lang="en-US">
                <a:solidFill>
                  <a:srgbClr val="FFFFFF"/>
                </a:solidFill>
                <a:latin typeface="+mj-lt"/>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1665195625"/>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77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2985ED3-210E-4782-8C2C-349BF657EA49}"/>
              </a:ext>
            </a:extLst>
          </p:cNvPr>
          <p:cNvSpPr>
            <a:spLocks noGrp="1"/>
          </p:cNvSpPr>
          <p:nvPr>
            <p:ph type="title"/>
          </p:nvPr>
        </p:nvSpPr>
        <p:spPr>
          <a:xfrm>
            <a:off x="838200" y="557189"/>
            <a:ext cx="3374136" cy="5567891"/>
          </a:xfrm>
        </p:spPr>
        <p:txBody>
          <a:bodyPr>
            <a:normAutofit/>
          </a:bodyPr>
          <a:lstStyle/>
          <a:p>
            <a:r>
              <a:rPr lang="nb-NO" sz="5200"/>
              <a:t>Fordel roller på gruppen</a:t>
            </a:r>
          </a:p>
        </p:txBody>
      </p:sp>
      <p:graphicFrame>
        <p:nvGraphicFramePr>
          <p:cNvPr id="5" name="Plassholder for innhold 2">
            <a:extLst>
              <a:ext uri="{FF2B5EF4-FFF2-40B4-BE49-F238E27FC236}">
                <a16:creationId xmlns:a16="http://schemas.microsoft.com/office/drawing/2014/main" id="{0EF62A03-E4D1-6734-B438-95B228B23145}"/>
              </a:ext>
            </a:extLst>
          </p:cNvPr>
          <p:cNvGraphicFramePr>
            <a:graphicFrameLocks noGrp="1"/>
          </p:cNvGraphicFramePr>
          <p:nvPr>
            <p:ph idx="1"/>
            <p:extLst>
              <p:ext uri="{D42A27DB-BD31-4B8C-83A1-F6EECF244321}">
                <p14:modId xmlns:p14="http://schemas.microsoft.com/office/powerpoint/2010/main" val="270355535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43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1137036" y="548640"/>
            <a:ext cx="9543405" cy="1188720"/>
          </a:xfrm>
        </p:spPr>
        <p:txBody>
          <a:bodyPr>
            <a:normAutofit/>
          </a:bodyPr>
          <a:lstStyle/>
          <a:p>
            <a:r>
              <a:rPr lang="nb-NO" sz="3700" dirty="0">
                <a:solidFill>
                  <a:schemeClr val="tx1">
                    <a:lumMod val="85000"/>
                    <a:lumOff val="15000"/>
                  </a:schemeClr>
                </a:solidFill>
              </a:rPr>
              <a:t>Lærer leser høyt: </a:t>
            </a:r>
            <a:br>
              <a:rPr lang="nb-NO" sz="3700" dirty="0">
                <a:solidFill>
                  <a:schemeClr val="tx1">
                    <a:lumMod val="85000"/>
                    <a:lumOff val="15000"/>
                  </a:schemeClr>
                </a:solidFill>
              </a:rPr>
            </a:br>
            <a:r>
              <a:rPr lang="nb-NO" sz="3700" dirty="0">
                <a:solidFill>
                  <a:schemeClr val="tx1">
                    <a:lumMod val="85000"/>
                    <a:lumOff val="15000"/>
                  </a:schemeClr>
                </a:solidFill>
              </a:rPr>
              <a:t>«Lise sliter med å sovne» ( 5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1957987" y="2431765"/>
            <a:ext cx="8276026" cy="3320031"/>
          </a:xfrm>
        </p:spPr>
        <p:txBody>
          <a:bodyPr anchor="ctr">
            <a:normAutofit/>
          </a:bodyPr>
          <a:lstStyle/>
          <a:p>
            <a:pPr lvl="0"/>
            <a:r>
              <a:rPr lang="nb-NO" dirty="0">
                <a:solidFill>
                  <a:schemeClr val="tx1">
                    <a:lumMod val="85000"/>
                    <a:lumOff val="15000"/>
                  </a:schemeClr>
                </a:solidFill>
              </a:rPr>
              <a:t>Les fortellingen og still spørsmålene som kommer etter hvert avsnitt. </a:t>
            </a:r>
          </a:p>
          <a:p>
            <a:pPr lvl="0"/>
            <a:r>
              <a:rPr lang="nb-NO" dirty="0">
                <a:solidFill>
                  <a:schemeClr val="tx1">
                    <a:lumMod val="85000"/>
                    <a:lumOff val="15000"/>
                  </a:schemeClr>
                </a:solidFill>
              </a:rPr>
              <a:t>Alle: Skriv opp klokkeslettene i fortellingen</a:t>
            </a:r>
          </a:p>
        </p:txBody>
      </p:sp>
      <p:sp>
        <p:nvSpPr>
          <p:cNvPr id="26" name="Freeform: Shape 25">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 skilt, utklipp&#10;&#10;Automatisk generert beskrivelse">
            <a:extLst>
              <a:ext uri="{FF2B5EF4-FFF2-40B4-BE49-F238E27FC236}">
                <a16:creationId xmlns:a16="http://schemas.microsoft.com/office/drawing/2014/main" id="{47B5103A-4FDE-6B1A-7E16-2BEE25A22818}"/>
              </a:ext>
            </a:extLst>
          </p:cNvPr>
          <p:cNvPicPr>
            <a:picLocks noChangeAspect="1"/>
          </p:cNvPicPr>
          <p:nvPr/>
        </p:nvPicPr>
        <p:blipFill>
          <a:blip r:embed="rId2"/>
          <a:stretch>
            <a:fillRect/>
          </a:stretch>
        </p:blipFill>
        <p:spPr>
          <a:xfrm>
            <a:off x="11062336" y="5802312"/>
            <a:ext cx="753110" cy="749300"/>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1">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A8F5EA40-3C07-EBF9-BFA9-3FBDBE3387F8}"/>
              </a:ext>
            </a:extLst>
          </p:cNvPr>
          <p:cNvSpPr>
            <a:spLocks noGrp="1"/>
          </p:cNvSpPr>
          <p:nvPr>
            <p:ph type="title"/>
          </p:nvPr>
        </p:nvSpPr>
        <p:spPr>
          <a:xfrm>
            <a:off x="1137036" y="548640"/>
            <a:ext cx="9916632" cy="1188720"/>
          </a:xfrm>
        </p:spPr>
        <p:txBody>
          <a:bodyPr>
            <a:normAutofit/>
          </a:bodyPr>
          <a:lstStyle/>
          <a:p>
            <a:r>
              <a:rPr lang="nb-NO" dirty="0">
                <a:solidFill>
                  <a:schemeClr val="tx1">
                    <a:lumMod val="85000"/>
                    <a:lumOff val="15000"/>
                  </a:schemeClr>
                </a:solidFill>
              </a:rPr>
              <a:t>Lise sliter med å sovne</a:t>
            </a:r>
          </a:p>
        </p:txBody>
      </p:sp>
      <p:sp>
        <p:nvSpPr>
          <p:cNvPr id="3" name="Plassholder for innhold 2">
            <a:extLst>
              <a:ext uri="{FF2B5EF4-FFF2-40B4-BE49-F238E27FC236}">
                <a16:creationId xmlns:a16="http://schemas.microsoft.com/office/drawing/2014/main" id="{52327A99-5DE7-CC49-9932-5DBEA6B18240}"/>
              </a:ext>
            </a:extLst>
          </p:cNvPr>
          <p:cNvSpPr>
            <a:spLocks noGrp="1"/>
          </p:cNvSpPr>
          <p:nvPr>
            <p:ph idx="1"/>
          </p:nvPr>
        </p:nvSpPr>
        <p:spPr>
          <a:xfrm>
            <a:off x="1957987" y="2431767"/>
            <a:ext cx="8276026" cy="3685156"/>
          </a:xfrm>
        </p:spPr>
        <p:txBody>
          <a:bodyPr anchor="ctr">
            <a:normAutofit/>
          </a:bodyPr>
          <a:lstStyle/>
          <a:p>
            <a:pPr marL="0" indent="0">
              <a:buNone/>
            </a:pPr>
            <a:r>
              <a:rPr lang="nb-NO" sz="1400">
                <a:solidFill>
                  <a:schemeClr val="tx1">
                    <a:lumMod val="85000"/>
                    <a:lumOff val="15000"/>
                  </a:schemeClr>
                </a:solidFill>
              </a:rPr>
              <a:t>Lise er en aktiv person med mye energi. Hun liker å være oppe sent. Det er akkurat som om hun blir ekstra våken utover kvelden. Hun lager musikk med et musikkprogram, ser undervisningsfilmer på youtube, redigerer film, oppdaterer profilene sine på sosiale medier, spiller litt dataspill og chatter med venner. Mange av vennene hennes har det også slik.</a:t>
            </a:r>
          </a:p>
          <a:p>
            <a:pPr marL="0" indent="0">
              <a:buNone/>
            </a:pPr>
            <a:endParaRPr lang="nb-NO" sz="1400">
              <a:solidFill>
                <a:schemeClr val="tx1">
                  <a:lumMod val="85000"/>
                  <a:lumOff val="15000"/>
                </a:schemeClr>
              </a:solidFill>
            </a:endParaRPr>
          </a:p>
          <a:p>
            <a:pPr marL="0" indent="0">
              <a:buNone/>
            </a:pPr>
            <a:r>
              <a:rPr lang="nb-NO" sz="1400">
                <a:solidFill>
                  <a:schemeClr val="tx1">
                    <a:lumMod val="85000"/>
                    <a:lumOff val="15000"/>
                  </a:schemeClr>
                </a:solidFill>
              </a:rPr>
              <a:t>Det er vanskelig for Lise å få nok søvn. Hun opplever at hun har et søvnproblem, for det tar så lang tid å sovne. Ofte sovner hun ikke før i to-tiden, selv om hun legger seg rundt halv tolv. Om morgenen er hun alltid kjempetrøtt. Det er tøft å stå opp klokken seks. Hun kan føle seg helt svimmel og kvalm. Ofte, om hun rekker, tar hun på en del sminke for ikke å se ut som et laken med store spøkelsesskygger under øynene.</a:t>
            </a:r>
          </a:p>
          <a:p>
            <a:pPr marL="0" indent="0">
              <a:buNone/>
            </a:pPr>
            <a:r>
              <a:rPr lang="nb-NO" sz="1400">
                <a:solidFill>
                  <a:schemeClr val="tx1">
                    <a:lumMod val="85000"/>
                    <a:lumOff val="15000"/>
                  </a:schemeClr>
                </a:solidFill>
              </a:rPr>
              <a:t> </a:t>
            </a:r>
          </a:p>
          <a:p>
            <a:pPr marL="0" indent="0">
              <a:buNone/>
            </a:pPr>
            <a:r>
              <a:rPr lang="nb-NO" sz="1400">
                <a:solidFill>
                  <a:schemeClr val="tx1">
                    <a:lumMod val="85000"/>
                    <a:lumOff val="15000"/>
                  </a:schemeClr>
                </a:solidFill>
              </a:rPr>
              <a:t>I helgene er det ekstra mye som skjer om kveldene. Alle vennene er sent oppe, for det er om kvelden folk er på nett. Hun er ofte oppe halve natten og legger seg kanskje i tre-tiden. Men Lise trøster seg med at hun kan ta igjen søvn ved å sove lenge på lørdag og søndag. Da kan hun ofte sove helt til klokken to. Problemet er søndag kveld, når det er skole dagen etter. Da er det helt umulig å få sove.</a:t>
            </a:r>
          </a:p>
          <a:p>
            <a:pPr marL="0" indent="0">
              <a:buNone/>
            </a:pPr>
            <a:endParaRPr lang="nb-NO" sz="1400">
              <a:solidFill>
                <a:schemeClr val="tx1">
                  <a:lumMod val="85000"/>
                  <a:lumOff val="15000"/>
                </a:schemeClr>
              </a:solidFill>
            </a:endParaRPr>
          </a:p>
        </p:txBody>
      </p:sp>
      <p:pic>
        <p:nvPicPr>
          <p:cNvPr id="4" name="Bilde 3" descr="Et bilde som inneholder tekst, skilt, utklipp&#10;&#10;Automatisk generert beskrivelse">
            <a:extLst>
              <a:ext uri="{FF2B5EF4-FFF2-40B4-BE49-F238E27FC236}">
                <a16:creationId xmlns:a16="http://schemas.microsoft.com/office/drawing/2014/main" id="{53DAE631-4009-86A5-9FDB-0480C10F08EE}"/>
              </a:ext>
            </a:extLst>
          </p:cNvPr>
          <p:cNvPicPr>
            <a:picLocks noChangeAspect="1"/>
          </p:cNvPicPr>
          <p:nvPr/>
        </p:nvPicPr>
        <p:blipFill>
          <a:blip r:embed="rId2"/>
          <a:stretch>
            <a:fillRect/>
          </a:stretch>
        </p:blipFill>
        <p:spPr>
          <a:xfrm>
            <a:off x="11205845" y="5939065"/>
            <a:ext cx="753110" cy="749300"/>
          </a:xfrm>
          <a:prstGeom prst="rect">
            <a:avLst/>
          </a:prstGeom>
        </p:spPr>
      </p:pic>
    </p:spTree>
    <p:extLst>
      <p:ext uri="{BB962C8B-B14F-4D97-AF65-F5344CB8AC3E}">
        <p14:creationId xmlns:p14="http://schemas.microsoft.com/office/powerpoint/2010/main" val="416144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0E2D3A19-FC98-1146-A5CD-D7BF589294C3}"/>
              </a:ext>
            </a:extLst>
          </p:cNvPr>
          <p:cNvSpPr>
            <a:spLocks noGrp="1"/>
          </p:cNvSpPr>
          <p:nvPr>
            <p:ph type="title"/>
          </p:nvPr>
        </p:nvSpPr>
        <p:spPr>
          <a:xfrm>
            <a:off x="1137036" y="548640"/>
            <a:ext cx="9916632" cy="1188720"/>
          </a:xfrm>
        </p:spPr>
        <p:txBody>
          <a:bodyPr>
            <a:normAutofit/>
          </a:bodyPr>
          <a:lstStyle/>
          <a:p>
            <a:pPr lvl="0"/>
            <a:r>
              <a:rPr lang="nb-NO" sz="3700">
                <a:solidFill>
                  <a:schemeClr val="tx1">
                    <a:lumMod val="85000"/>
                    <a:lumOff val="15000"/>
                  </a:schemeClr>
                </a:solidFill>
              </a:rPr>
              <a:t>Snakk sammen:   </a:t>
            </a:r>
            <a:br>
              <a:rPr lang="nb-NO" sz="3700">
                <a:solidFill>
                  <a:schemeClr val="tx1">
                    <a:lumMod val="85000"/>
                    <a:lumOff val="15000"/>
                  </a:schemeClr>
                </a:solidFill>
              </a:rPr>
            </a:br>
            <a:endParaRPr lang="nb-NO" sz="3700">
              <a:solidFill>
                <a:schemeClr val="tx1">
                  <a:lumMod val="85000"/>
                  <a:lumOff val="15000"/>
                </a:schemeClr>
              </a:solidFill>
            </a:endParaRPr>
          </a:p>
        </p:txBody>
      </p:sp>
      <p:sp>
        <p:nvSpPr>
          <p:cNvPr id="3" name="Plassholder for innhold 2">
            <a:extLst>
              <a:ext uri="{FF2B5EF4-FFF2-40B4-BE49-F238E27FC236}">
                <a16:creationId xmlns:a16="http://schemas.microsoft.com/office/drawing/2014/main" id="{AC0AAD46-EE1A-024F-9427-C0665A66616A}"/>
              </a:ext>
            </a:extLst>
          </p:cNvPr>
          <p:cNvSpPr>
            <a:spLocks noGrp="1"/>
          </p:cNvSpPr>
          <p:nvPr>
            <p:ph idx="1"/>
          </p:nvPr>
        </p:nvSpPr>
        <p:spPr>
          <a:xfrm>
            <a:off x="1957987" y="2431767"/>
            <a:ext cx="8276026" cy="3685156"/>
          </a:xfrm>
        </p:spPr>
        <p:txBody>
          <a:bodyPr anchor="ctr">
            <a:normAutofit/>
          </a:bodyPr>
          <a:lstStyle/>
          <a:p>
            <a:pPr marL="514350" lvl="0" indent="-514350">
              <a:buFont typeface="+mj-lt"/>
              <a:buAutoNum type="arabicParenR"/>
            </a:pPr>
            <a:r>
              <a:rPr lang="nb-NO" sz="2000">
                <a:solidFill>
                  <a:schemeClr val="tx1">
                    <a:lumMod val="85000"/>
                    <a:lumOff val="15000"/>
                  </a:schemeClr>
                </a:solidFill>
              </a:rPr>
              <a:t>Hvor mange timer søvn får Lise om natten i ukedagene, om hun sovner klokken halv to?</a:t>
            </a:r>
          </a:p>
          <a:p>
            <a:pPr marL="514350" lvl="0" indent="-514350">
              <a:buFont typeface="+mj-lt"/>
              <a:buAutoNum type="arabicParenR"/>
            </a:pPr>
            <a:r>
              <a:rPr lang="nb-NO" sz="2000">
                <a:solidFill>
                  <a:schemeClr val="tx1">
                    <a:lumMod val="85000"/>
                    <a:lumOff val="15000"/>
                  </a:schemeClr>
                </a:solidFill>
              </a:rPr>
              <a:t>Hvor mange timer søvn får Lise fredager og lørdager, om hun sovner klokken tre? </a:t>
            </a:r>
          </a:p>
          <a:p>
            <a:pPr marL="514350" lvl="0" indent="-514350">
              <a:buFont typeface="+mj-lt"/>
              <a:buAutoNum type="arabicParenR"/>
            </a:pPr>
            <a:r>
              <a:rPr lang="nb-NO" sz="2000">
                <a:solidFill>
                  <a:schemeClr val="tx1">
                    <a:lumMod val="85000"/>
                    <a:lumOff val="15000"/>
                  </a:schemeClr>
                </a:solidFill>
              </a:rPr>
              <a:t>Hvor mange timer søvn blir det i løpet av uken?</a:t>
            </a:r>
          </a:p>
          <a:p>
            <a:pPr marL="514350" lvl="0" indent="-514350">
              <a:buFont typeface="+mj-lt"/>
              <a:buAutoNum type="arabicParenR"/>
            </a:pPr>
            <a:r>
              <a:rPr lang="nb-NO" sz="2000">
                <a:solidFill>
                  <a:schemeClr val="tx1">
                    <a:lumMod val="85000"/>
                    <a:lumOff val="15000"/>
                  </a:schemeClr>
                </a:solidFill>
              </a:rPr>
              <a:t>Optimalt burde Lise sovet 60 timer i uken, det vil si omtrent 8,5 timer x 7 netter </a:t>
            </a:r>
          </a:p>
          <a:p>
            <a:pPr marL="914400" lvl="1" indent="-457200">
              <a:buFont typeface="+mj-lt"/>
              <a:buAutoNum type="arabicParenR"/>
            </a:pPr>
            <a:r>
              <a:rPr lang="nb-NO" sz="2000">
                <a:solidFill>
                  <a:schemeClr val="tx1">
                    <a:lumMod val="85000"/>
                    <a:lumOff val="15000"/>
                  </a:schemeClr>
                </a:solidFill>
              </a:rPr>
              <a:t>Hvor mange timer søvn mangler hun?</a:t>
            </a:r>
          </a:p>
          <a:p>
            <a:pPr marL="514350" lvl="0" indent="-514350">
              <a:buFont typeface="+mj-lt"/>
              <a:buAutoNum type="arabicParenR"/>
            </a:pPr>
            <a:r>
              <a:rPr lang="nb-NO" sz="2000">
                <a:solidFill>
                  <a:schemeClr val="tx1">
                    <a:lumMod val="85000"/>
                    <a:lumOff val="15000"/>
                  </a:schemeClr>
                </a:solidFill>
              </a:rPr>
              <a:t>Sekretæren på gruppen skriver ned gruppens svar. </a:t>
            </a:r>
          </a:p>
          <a:p>
            <a:endParaRPr lang="nb-NO" sz="2000">
              <a:solidFill>
                <a:schemeClr val="tx1">
                  <a:lumMod val="85000"/>
                  <a:lumOff val="15000"/>
                </a:schemeClr>
              </a:solidFill>
            </a:endParaRPr>
          </a:p>
        </p:txBody>
      </p:sp>
      <p:pic>
        <p:nvPicPr>
          <p:cNvPr id="4" name="Bilde 3" descr="Et bilde som inneholder tekst, skilt, utklipp&#10;&#10;Automatisk generert beskrivelse">
            <a:extLst>
              <a:ext uri="{FF2B5EF4-FFF2-40B4-BE49-F238E27FC236}">
                <a16:creationId xmlns:a16="http://schemas.microsoft.com/office/drawing/2014/main" id="{C561EB3E-A166-6022-6B4C-EC8A21FC2FB6}"/>
              </a:ext>
            </a:extLst>
          </p:cNvPr>
          <p:cNvPicPr>
            <a:picLocks noChangeAspect="1"/>
          </p:cNvPicPr>
          <p:nvPr/>
        </p:nvPicPr>
        <p:blipFill>
          <a:blip r:embed="rId2"/>
          <a:stretch>
            <a:fillRect/>
          </a:stretch>
        </p:blipFill>
        <p:spPr>
          <a:xfrm>
            <a:off x="11205845" y="5949950"/>
            <a:ext cx="753110" cy="749300"/>
          </a:xfrm>
          <a:prstGeom prst="rect">
            <a:avLst/>
          </a:prstGeom>
        </p:spPr>
      </p:pic>
    </p:spTree>
    <p:extLst>
      <p:ext uri="{BB962C8B-B14F-4D97-AF65-F5344CB8AC3E}">
        <p14:creationId xmlns:p14="http://schemas.microsoft.com/office/powerpoint/2010/main" val="345333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C9DC2D69-4810-67FD-1410-AE6C7F7F46D1}"/>
              </a:ext>
            </a:extLst>
          </p:cNvPr>
          <p:cNvSpPr>
            <a:spLocks noGrp="1"/>
          </p:cNvSpPr>
          <p:nvPr>
            <p:ph type="title"/>
          </p:nvPr>
        </p:nvSpPr>
        <p:spPr>
          <a:xfrm>
            <a:off x="1137036" y="548640"/>
            <a:ext cx="9916632" cy="1188720"/>
          </a:xfrm>
        </p:spPr>
        <p:txBody>
          <a:bodyPr>
            <a:normAutofit/>
          </a:bodyPr>
          <a:lstStyle/>
          <a:p>
            <a:r>
              <a:rPr lang="nb-NO">
                <a:solidFill>
                  <a:schemeClr val="tx1">
                    <a:lumMod val="85000"/>
                    <a:lumOff val="15000"/>
                  </a:schemeClr>
                </a:solidFill>
              </a:rPr>
              <a:t>Les videre:</a:t>
            </a:r>
          </a:p>
        </p:txBody>
      </p:sp>
      <p:sp>
        <p:nvSpPr>
          <p:cNvPr id="4" name="Plassholder for innhold 3">
            <a:extLst>
              <a:ext uri="{FF2B5EF4-FFF2-40B4-BE49-F238E27FC236}">
                <a16:creationId xmlns:a16="http://schemas.microsoft.com/office/drawing/2014/main" id="{0FC78DE3-F075-60AC-6544-F8FB33B02A04}"/>
              </a:ext>
            </a:extLst>
          </p:cNvPr>
          <p:cNvSpPr>
            <a:spLocks noGrp="1"/>
          </p:cNvSpPr>
          <p:nvPr>
            <p:ph idx="1"/>
          </p:nvPr>
        </p:nvSpPr>
        <p:spPr>
          <a:xfrm>
            <a:off x="1957987" y="2431767"/>
            <a:ext cx="8276026" cy="3685156"/>
          </a:xfrm>
        </p:spPr>
        <p:txBody>
          <a:bodyPr anchor="ctr">
            <a:normAutofit/>
          </a:bodyPr>
          <a:lstStyle/>
          <a:p>
            <a:pPr marL="0" indent="0">
              <a:buNone/>
            </a:pPr>
            <a:r>
              <a:rPr lang="nb-NO" sz="2000" dirty="0">
                <a:solidFill>
                  <a:schemeClr val="tx1">
                    <a:lumMod val="85000"/>
                    <a:lumOff val="15000"/>
                  </a:schemeClr>
                </a:solidFill>
              </a:rPr>
              <a:t>Foreldrene maser om at Lise må legge seg tidligere og ikke være så mye på nettet. De har hatt mange kamper og diskusjoner om dette, og fortsatt kan foreldrene true med å ta nettet. </a:t>
            </a:r>
          </a:p>
          <a:p>
            <a:pPr marL="0" indent="0">
              <a:buNone/>
            </a:pPr>
            <a:r>
              <a:rPr lang="nb-NO" sz="2000" dirty="0">
                <a:solidFill>
                  <a:schemeClr val="tx1">
                    <a:lumMod val="85000"/>
                    <a:lumOff val="15000"/>
                  </a:schemeClr>
                </a:solidFill>
              </a:rPr>
              <a:t> </a:t>
            </a:r>
          </a:p>
          <a:p>
            <a:pPr marL="0" indent="0">
              <a:buNone/>
            </a:pPr>
            <a:r>
              <a:rPr lang="nb-NO" sz="2000" dirty="0">
                <a:solidFill>
                  <a:schemeClr val="tx1">
                    <a:lumMod val="85000"/>
                    <a:lumOff val="15000"/>
                  </a:schemeClr>
                </a:solidFill>
              </a:rPr>
              <a:t>Lise gruer seg nesten til å legge seg. Det hjelper ikke å legge seg tidlig slik foreldrene sier, for hun får ikke sove. Hun blir bare liggende å vri seg, og får masse stressende tanker. Hun tenker på dagen etter, på alt hun må huske å gjøre. Så blir hun stresset fordi hun ikke får sove og at hun ødelegger for neste dag. Hun ser på klokken mange ganger og oppdager at klokken allerede er to og at hun skal stå opp om fire timer. Da blir hun enda mer stresset. Hun pleier å sovne til slutt, men da er det ofte helt umulig å våkne. Noen dager forsover hun seg og tar en hjemmedag.</a:t>
            </a:r>
          </a:p>
          <a:p>
            <a:pPr marL="0" indent="0">
              <a:buNone/>
            </a:pPr>
            <a:endParaRPr lang="nb-NO" sz="2000" dirty="0">
              <a:solidFill>
                <a:schemeClr val="tx1">
                  <a:lumMod val="85000"/>
                  <a:lumOff val="15000"/>
                </a:schemeClr>
              </a:solidFill>
            </a:endParaRPr>
          </a:p>
        </p:txBody>
      </p:sp>
      <p:pic>
        <p:nvPicPr>
          <p:cNvPr id="3" name="Bilde 2" descr="Et bilde som inneholder tekst, skilt, utklipp&#10;&#10;Automatisk generert beskrivelse">
            <a:extLst>
              <a:ext uri="{FF2B5EF4-FFF2-40B4-BE49-F238E27FC236}">
                <a16:creationId xmlns:a16="http://schemas.microsoft.com/office/drawing/2014/main" id="{E0C6CE94-C1C1-B5B0-FCC0-45B7D3D93A1B}"/>
              </a:ext>
            </a:extLst>
          </p:cNvPr>
          <p:cNvPicPr>
            <a:picLocks noChangeAspect="1"/>
          </p:cNvPicPr>
          <p:nvPr/>
        </p:nvPicPr>
        <p:blipFill>
          <a:blip r:embed="rId2"/>
          <a:stretch>
            <a:fillRect/>
          </a:stretch>
        </p:blipFill>
        <p:spPr>
          <a:xfrm>
            <a:off x="11184074" y="5928178"/>
            <a:ext cx="753110" cy="749300"/>
          </a:xfrm>
          <a:prstGeom prst="rect">
            <a:avLst/>
          </a:prstGeom>
        </p:spPr>
      </p:pic>
    </p:spTree>
    <p:extLst>
      <p:ext uri="{BB962C8B-B14F-4D97-AF65-F5344CB8AC3E}">
        <p14:creationId xmlns:p14="http://schemas.microsoft.com/office/powerpoint/2010/main" val="184617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tel 2">
            <a:extLst>
              <a:ext uri="{FF2B5EF4-FFF2-40B4-BE49-F238E27FC236}">
                <a16:creationId xmlns:a16="http://schemas.microsoft.com/office/drawing/2014/main" id="{2C1B3B19-356D-AB46-B012-B952870D08C0}"/>
              </a:ext>
            </a:extLst>
          </p:cNvPr>
          <p:cNvSpPr>
            <a:spLocks noGrp="1"/>
          </p:cNvSpPr>
          <p:nvPr>
            <p:ph type="title"/>
          </p:nvPr>
        </p:nvSpPr>
        <p:spPr>
          <a:xfrm>
            <a:off x="1137036" y="548640"/>
            <a:ext cx="9543405" cy="1188720"/>
          </a:xfrm>
        </p:spPr>
        <p:txBody>
          <a:bodyPr>
            <a:normAutofit/>
          </a:bodyPr>
          <a:lstStyle/>
          <a:p>
            <a:r>
              <a:rPr lang="nb-NO">
                <a:solidFill>
                  <a:schemeClr val="tx1">
                    <a:lumMod val="85000"/>
                    <a:lumOff val="15000"/>
                  </a:schemeClr>
                </a:solidFill>
              </a:rPr>
              <a:t>Snakk sammen</a:t>
            </a:r>
          </a:p>
        </p:txBody>
      </p:sp>
      <p:sp>
        <p:nvSpPr>
          <p:cNvPr id="4" name="Plassholder for innhold 3">
            <a:extLst>
              <a:ext uri="{FF2B5EF4-FFF2-40B4-BE49-F238E27FC236}">
                <a16:creationId xmlns:a16="http://schemas.microsoft.com/office/drawing/2014/main" id="{A2975958-7398-3548-AA13-4F82DB1633B0}"/>
              </a:ext>
            </a:extLst>
          </p:cNvPr>
          <p:cNvSpPr>
            <a:spLocks noGrp="1"/>
          </p:cNvSpPr>
          <p:nvPr>
            <p:ph idx="1"/>
          </p:nvPr>
        </p:nvSpPr>
        <p:spPr>
          <a:xfrm>
            <a:off x="1957987" y="2431765"/>
            <a:ext cx="8276026" cy="3320031"/>
          </a:xfrm>
        </p:spPr>
        <p:txBody>
          <a:bodyPr anchor="ctr">
            <a:normAutofit/>
          </a:bodyPr>
          <a:lstStyle/>
          <a:p>
            <a:pPr marL="0" indent="0">
              <a:buNone/>
            </a:pPr>
            <a:br>
              <a:rPr lang="nb-NO" sz="2000" dirty="0">
                <a:solidFill>
                  <a:schemeClr val="tx1">
                    <a:lumMod val="85000"/>
                    <a:lumOff val="15000"/>
                  </a:schemeClr>
                </a:solidFill>
              </a:rPr>
            </a:br>
            <a:br>
              <a:rPr lang="nb-NO" sz="2000" dirty="0">
                <a:solidFill>
                  <a:schemeClr val="tx1">
                    <a:lumMod val="85000"/>
                    <a:lumOff val="15000"/>
                  </a:schemeClr>
                </a:solidFill>
              </a:rPr>
            </a:br>
            <a:r>
              <a:rPr lang="nb-NO" sz="3000" dirty="0">
                <a:solidFill>
                  <a:schemeClr val="tx1">
                    <a:lumMod val="85000"/>
                    <a:lumOff val="15000"/>
                  </a:schemeClr>
                </a:solidFill>
              </a:rPr>
              <a:t>1. Lag en </a:t>
            </a:r>
            <a:r>
              <a:rPr lang="nb-NO" sz="3000" b="1" dirty="0" err="1">
                <a:solidFill>
                  <a:schemeClr val="tx1">
                    <a:lumMod val="85000"/>
                    <a:lumOff val="15000"/>
                  </a:schemeClr>
                </a:solidFill>
              </a:rPr>
              <a:t>tipsliste</a:t>
            </a:r>
            <a:r>
              <a:rPr lang="nb-NO" sz="3000" dirty="0">
                <a:solidFill>
                  <a:schemeClr val="tx1">
                    <a:lumMod val="85000"/>
                    <a:lumOff val="15000"/>
                  </a:schemeClr>
                </a:solidFill>
              </a:rPr>
              <a:t> for hva Lise kan gjøre for å sovne lettere om kvelden</a:t>
            </a:r>
            <a:br>
              <a:rPr lang="nb-NO" sz="3000" dirty="0">
                <a:solidFill>
                  <a:schemeClr val="tx1">
                    <a:lumMod val="85000"/>
                    <a:lumOff val="15000"/>
                  </a:schemeClr>
                </a:solidFill>
              </a:rPr>
            </a:br>
            <a:r>
              <a:rPr lang="nb-NO" sz="3000" dirty="0">
                <a:solidFill>
                  <a:schemeClr val="tx1">
                    <a:lumMod val="85000"/>
                    <a:lumOff val="15000"/>
                  </a:schemeClr>
                </a:solidFill>
              </a:rPr>
              <a:t> </a:t>
            </a:r>
            <a:br>
              <a:rPr lang="nb-NO" sz="3000" dirty="0">
                <a:solidFill>
                  <a:schemeClr val="tx1">
                    <a:lumMod val="85000"/>
                    <a:lumOff val="15000"/>
                  </a:schemeClr>
                </a:solidFill>
              </a:rPr>
            </a:br>
            <a:r>
              <a:rPr lang="nb-NO" sz="3000" dirty="0">
                <a:solidFill>
                  <a:schemeClr val="tx1">
                    <a:lumMod val="85000"/>
                    <a:lumOff val="15000"/>
                  </a:schemeClr>
                </a:solidFill>
              </a:rPr>
              <a:t>2. Kort runde i plenum. Lærer ber talspersoner fra to-tre grupper gi eksempel på svar</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e 1" descr="Et bilde som inneholder tekst, skilt, utklipp&#10;&#10;Automatisk generert beskrivelse">
            <a:extLst>
              <a:ext uri="{FF2B5EF4-FFF2-40B4-BE49-F238E27FC236}">
                <a16:creationId xmlns:a16="http://schemas.microsoft.com/office/drawing/2014/main" id="{A24A3F9E-8447-60F8-6864-CB480F6F56AC}"/>
              </a:ext>
            </a:extLst>
          </p:cNvPr>
          <p:cNvPicPr>
            <a:picLocks noChangeAspect="1"/>
          </p:cNvPicPr>
          <p:nvPr/>
        </p:nvPicPr>
        <p:blipFill>
          <a:blip r:embed="rId2"/>
          <a:stretch>
            <a:fillRect/>
          </a:stretch>
        </p:blipFill>
        <p:spPr>
          <a:xfrm>
            <a:off x="11184073" y="5970896"/>
            <a:ext cx="753110" cy="749300"/>
          </a:xfrm>
          <a:prstGeom prst="rect">
            <a:avLst/>
          </a:prstGeom>
        </p:spPr>
      </p:pic>
    </p:spTree>
    <p:extLst>
      <p:ext uri="{BB962C8B-B14F-4D97-AF65-F5344CB8AC3E}">
        <p14:creationId xmlns:p14="http://schemas.microsoft.com/office/powerpoint/2010/main" val="2374440383"/>
      </p:ext>
    </p:extLst>
  </p:cSld>
  <p:clrMapOvr>
    <a:masterClrMapping/>
  </p:clrMapOvr>
</p:sld>
</file>

<file path=ppt/theme/theme1.xml><?xml version="1.0" encoding="utf-8"?>
<a:theme xmlns:a="http://schemas.openxmlformats.org/drawingml/2006/main" name="4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1475</Words>
  <Application>Microsoft Macintosh PowerPoint</Application>
  <PresentationFormat>Widescreen</PresentationFormat>
  <Paragraphs>94</Paragraphs>
  <Slides>15</Slides>
  <Notes>0</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15</vt:i4>
      </vt:variant>
    </vt:vector>
  </HeadingPairs>
  <TitlesOfParts>
    <vt:vector size="23" baseType="lpstr">
      <vt:lpstr>Arial</vt:lpstr>
      <vt:lpstr>Calibri</vt:lpstr>
      <vt:lpstr>Calibri Light</vt:lpstr>
      <vt:lpstr>Georgia</vt:lpstr>
      <vt:lpstr>4_Office-tema</vt:lpstr>
      <vt:lpstr>5_Office-tema</vt:lpstr>
      <vt:lpstr>3_Office-tema</vt:lpstr>
      <vt:lpstr>6_Office-tema</vt:lpstr>
      <vt:lpstr>Klassesamling  Søvn – del 1 Hvorfor trenger vi å sove?</vt:lpstr>
      <vt:lpstr>Avisleken</vt:lpstr>
      <vt:lpstr>LINE-UP (5 min)</vt:lpstr>
      <vt:lpstr>Fordel roller på gruppen</vt:lpstr>
      <vt:lpstr>Lærer leser høyt:  «Lise sliter med å sovne» ( 5 min)</vt:lpstr>
      <vt:lpstr>Lise sliter med å sovne</vt:lpstr>
      <vt:lpstr>Snakk sammen:    </vt:lpstr>
      <vt:lpstr>Les videre:</vt:lpstr>
      <vt:lpstr>Snakk sammen</vt:lpstr>
      <vt:lpstr>Søvnlogg</vt:lpstr>
      <vt:lpstr>Hvileøvelse</vt:lpstr>
      <vt:lpstr>Tankekamp</vt:lpstr>
      <vt:lpstr>Jeg vil bytte plass med ...</vt:lpstr>
      <vt:lpstr>Evaluering og oppsummering</vt:lpstr>
      <vt:lpstr>VEDLIKEHOLDSAKTIVITETER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 del 1 Hvorfor trenger vi å sove?  </dc:title>
  <dc:creator>Anne-Kristin Imenes</dc:creator>
  <cp:lastModifiedBy>Anne-Kristin Imenes</cp:lastModifiedBy>
  <cp:revision>29</cp:revision>
  <dcterms:created xsi:type="dcterms:W3CDTF">2021-01-20T18:23:08Z</dcterms:created>
  <dcterms:modified xsi:type="dcterms:W3CDTF">2022-09-24T10:18:41Z</dcterms:modified>
</cp:coreProperties>
</file>