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sldIdLst>
    <p:sldId id="256" r:id="rId2"/>
    <p:sldId id="322" r:id="rId3"/>
    <p:sldId id="321" r:id="rId4"/>
    <p:sldId id="323" r:id="rId5"/>
    <p:sldId id="295" r:id="rId6"/>
    <p:sldId id="282" r:id="rId7"/>
    <p:sldId id="324" r:id="rId8"/>
    <p:sldId id="317" r:id="rId9"/>
    <p:sldId id="319" r:id="rId10"/>
    <p:sldId id="304" r:id="rId11"/>
    <p:sldId id="303" r:id="rId12"/>
    <p:sldId id="280" r:id="rId13"/>
    <p:sldId id="318" r:id="rId14"/>
    <p:sldId id="281" r:id="rId15"/>
    <p:sldId id="326" r:id="rId16"/>
    <p:sldId id="302" r:id="rId17"/>
    <p:sldId id="306" r:id="rId18"/>
    <p:sldId id="300" r:id="rId19"/>
    <p:sldId id="301" r:id="rId20"/>
    <p:sldId id="311" r:id="rId21"/>
    <p:sldId id="325" r:id="rId2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71"/>
    <p:restoredTop sz="58989"/>
  </p:normalViewPr>
  <p:slideViewPr>
    <p:cSldViewPr snapToGrid="0">
      <p:cViewPr varScale="1">
        <p:scale>
          <a:sx n="44" d="100"/>
          <a:sy n="44" d="100"/>
        </p:scale>
        <p:origin x="224" y="7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66C88F-41B1-F640-B57A-D53A79FD55BF}" type="datetimeFigureOut">
              <a:rPr lang="nb-NO" smtClean="0"/>
              <a:t>24.09.2022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3B50C-2C7C-C04C-87AD-7AD74680E213}" type="slidenum">
              <a:rPr lang="nb-NO" smtClean="0"/>
              <a:t>‹#›</a:t>
            </a:fld>
            <a:endParaRPr lang="nb-NO"/>
          </a:p>
        </p:txBody>
      </p:sp>
    </p:spTree>
    <p:extLst>
      <p:ext uri="{BB962C8B-B14F-4D97-AF65-F5344CB8AC3E}">
        <p14:creationId xmlns:p14="http://schemas.microsoft.com/office/powerpoint/2010/main" val="3884614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rk.no/sorlandet/scroller-mer---sover-mindre-1.15957593"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aftenposten.no/foreldreliv/i/PRPK8e/ny-studie-85-prosent-av-norske-tenaaringer-sover-for-lite-det-er-ford" TargetMode="External"/><Relationship Id="rId4" Type="http://schemas.openxmlformats.org/officeDocument/2006/relationships/hyperlink" Target="https://www.uib.no/fg/sc/142743/hvordan-sover-elever-i-videreg%C3%A5ende-skol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nsplash.com/@zurux?utm_source=unsplash&amp;utm_medium=referral&amp;utm_content=creditCopyText"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unsplash.com/s/photos/window-shade?utm_source=unsplash&amp;utm_medium=referral&amp;utm_content=creditCopyText"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ixabay.com/no/users/Cdd20-1193381/?utm_source=link-attribution&amp;utm_medium=referral&amp;utm_campaign=image&amp;utm_content=4916118"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4916118"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jahonline.org/article/S1054-139X(14)00324-3/fulltext"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academic.oup.com/sleepadvances/article/1/1/zpaa002/5851240"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rk.no/sorlandet/scroller-mer---sover-mindre-1.15957593"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vg.no/forbruker/helse/i/E7lEG/amerikansk-studie-ungdommer-trenger-aa-sove-lengre-om-morgenen"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doi.org/10.1016/j.sleh.2017.03.002" TargetMode="External"/><Relationship Id="rId4" Type="http://schemas.openxmlformats.org/officeDocument/2006/relationships/hyperlink" Target="https://helse-bergen.no/seksjon/sovno/Documents/S%C3%B8vnvaner%20hos%20norske%20ungdommer.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La oss gjøre en liten quiz. Hva tror dere er riktig svar?</a:t>
            </a:r>
          </a:p>
          <a:p>
            <a:pPr marL="285750" indent="-285750"/>
            <a:endParaRPr lang="nb-NO" dirty="0"/>
          </a:p>
          <a:p>
            <a:pPr marL="285750" indent="-285750"/>
            <a:r>
              <a:rPr lang="nb-NO" dirty="0"/>
              <a:t>4 av 10 sier at de sov under 6 timer natten de svarte på Ungdata - undersøkelsen.</a:t>
            </a:r>
          </a:p>
          <a:p>
            <a:pPr marL="285750" indent="-285750"/>
            <a:r>
              <a:rPr lang="nb-NO" dirty="0"/>
              <a:t>Jentene sover minst viser en del undersøkelser, selv om det ikke er mye mindre enn guttene.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r>
              <a:rPr lang="nb-NO" sz="1200" i="1" kern="1200" dirty="0">
                <a:solidFill>
                  <a:schemeClr val="tx1"/>
                </a:solidFill>
                <a:effectLst/>
                <a:latin typeface="+mn-lt"/>
                <a:ea typeface="+mn-ea"/>
                <a:cs typeface="+mn-cs"/>
              </a:rPr>
              <a:t>Disse tallene kommer fra siste Ungdata- undersøkelse (2022 Agder):</a:t>
            </a:r>
            <a:endParaRPr lang="nb-NO" sz="1200" kern="1200" dirty="0">
              <a:solidFill>
                <a:schemeClr val="tx1"/>
              </a:solidFill>
              <a:effectLst/>
              <a:latin typeface="+mn-lt"/>
              <a:ea typeface="+mn-ea"/>
              <a:cs typeface="+mn-cs"/>
            </a:endParaRPr>
          </a:p>
          <a:p>
            <a:r>
              <a:rPr lang="nb-NO" sz="1200" b="1" i="1" u="sng" kern="1200" dirty="0">
                <a:solidFill>
                  <a:schemeClr val="tx1"/>
                </a:solidFill>
                <a:effectLst/>
                <a:latin typeface="+mn-lt"/>
                <a:ea typeface="+mn-ea"/>
                <a:cs typeface="+mn-cs"/>
                <a:hlinkClick r:id="rId3"/>
              </a:rPr>
              <a:t>https://www.nrk.no/sorlandet/scroller-mer---sover-mindre-1.15957593</a:t>
            </a:r>
            <a:endParaRPr lang="nb-NO" sz="1200" kern="1200" dirty="0">
              <a:solidFill>
                <a:schemeClr val="tx1"/>
              </a:solidFill>
              <a:effectLst/>
              <a:latin typeface="+mn-lt"/>
              <a:ea typeface="+mn-ea"/>
              <a:cs typeface="+mn-cs"/>
            </a:endParaRPr>
          </a:p>
          <a:p>
            <a:r>
              <a:rPr lang="nb-NO" sz="1200" i="1" kern="1200" dirty="0">
                <a:solidFill>
                  <a:schemeClr val="tx1"/>
                </a:solidFill>
                <a:effectLst/>
                <a:latin typeface="+mn-lt"/>
                <a:ea typeface="+mn-ea"/>
                <a:cs typeface="+mn-cs"/>
              </a:rPr>
              <a:t>Og fra Universitetet i Bergen:</a:t>
            </a:r>
            <a:endParaRPr lang="nb-NO" sz="1200" kern="1200" dirty="0">
              <a:solidFill>
                <a:schemeClr val="tx1"/>
              </a:solidFill>
              <a:effectLst/>
              <a:latin typeface="+mn-lt"/>
              <a:ea typeface="+mn-ea"/>
              <a:cs typeface="+mn-cs"/>
            </a:endParaRPr>
          </a:p>
          <a:p>
            <a:r>
              <a:rPr lang="nb-NO" sz="1200" i="1" kern="1200" dirty="0">
                <a:solidFill>
                  <a:schemeClr val="tx1"/>
                </a:solidFill>
                <a:effectLst/>
                <a:latin typeface="+mn-lt"/>
                <a:ea typeface="+mn-ea"/>
                <a:cs typeface="+mn-cs"/>
              </a:rPr>
              <a:t> </a:t>
            </a:r>
            <a:r>
              <a:rPr lang="nb-NO" sz="1200" i="1" u="sng" kern="1200" dirty="0">
                <a:solidFill>
                  <a:schemeClr val="tx1"/>
                </a:solidFill>
                <a:effectLst/>
                <a:latin typeface="+mn-lt"/>
                <a:ea typeface="+mn-ea"/>
                <a:cs typeface="+mn-cs"/>
                <a:hlinkClick r:id="rId4"/>
              </a:rPr>
              <a:t>https://www.uib.no/fg/sc/142743/hvordan-sover-elever-i-videreg%C3%A5ende-skole</a:t>
            </a:r>
            <a:r>
              <a:rPr lang="nb-NO" sz="1200" i="1" kern="1200" dirty="0">
                <a:solidFill>
                  <a:schemeClr val="tx1"/>
                </a:solidFill>
                <a:effectLst/>
                <a:latin typeface="+mn-lt"/>
                <a:ea typeface="+mn-ea"/>
                <a:cs typeface="+mn-cs"/>
              </a:rPr>
              <a:t>. De følger over 4000 ungdom (fra 2019-2025) og den viser at 85% av 16-17-åringene får mindre en 8 timers søvn. Nesten halvparten får mindre en 7 timer i snitt på hverdager.</a:t>
            </a:r>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hlinkClick r:id="rId5"/>
              </a:rPr>
              <a:t>https://www.aftenposten.no/foreldreliv/i/PRPK8e/ny-studie-85-prosent-av-norske-tenaaringer-sover-for-lite-det-er-ford</a:t>
            </a:r>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 </a:t>
            </a:r>
          </a:p>
          <a:p>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5"/>
          </p:nvPr>
        </p:nvSpPr>
        <p:spPr/>
        <p:txBody>
          <a:bodyPr/>
          <a:lstStyle/>
          <a:p>
            <a:fld id="{F3A327C7-813E-7948-B2DB-1661B1E00C43}" type="slidenum">
              <a:rPr lang="nb-NO" smtClean="0"/>
              <a:t>2</a:t>
            </a:fld>
            <a:endParaRPr lang="nb-NO"/>
          </a:p>
        </p:txBody>
      </p:sp>
    </p:spTree>
    <p:extLst>
      <p:ext uri="{BB962C8B-B14F-4D97-AF65-F5344CB8AC3E}">
        <p14:creationId xmlns:p14="http://schemas.microsoft.com/office/powerpoint/2010/main" val="3767128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Du kan også puste deg søvnig. Det er en egen teknikk. Da skal du puste dypt med magen, og puste ut all luft, men i tillegg skal du holde pusten så lenge du kan før du puster ut igjen. </a:t>
            </a:r>
          </a:p>
          <a:p>
            <a:r>
              <a:rPr lang="nb-NO" sz="1200" b="1" kern="1200" dirty="0">
                <a:solidFill>
                  <a:schemeClr val="tx1"/>
                </a:solidFill>
                <a:effectLst/>
                <a:latin typeface="+mn-lt"/>
                <a:ea typeface="+mn-ea"/>
                <a:cs typeface="+mn-cs"/>
              </a:rPr>
              <a:t>Prøv nå:</a:t>
            </a:r>
            <a:r>
              <a:rPr lang="nb-NO" sz="1200" kern="1200" dirty="0">
                <a:solidFill>
                  <a:schemeClr val="tx1"/>
                </a:solidFill>
                <a:effectLst/>
                <a:latin typeface="+mn-lt"/>
                <a:ea typeface="+mn-ea"/>
                <a:cs typeface="+mn-cs"/>
              </a:rPr>
              <a:t> Pust ut langsomt og så hold pusten litt. </a:t>
            </a:r>
          </a:p>
          <a:p>
            <a:r>
              <a:rPr lang="nb-NO" sz="1200" kern="1200" dirty="0">
                <a:solidFill>
                  <a:schemeClr val="tx1"/>
                </a:solidFill>
                <a:effectLst/>
                <a:latin typeface="+mn-lt"/>
                <a:ea typeface="+mn-ea"/>
                <a:cs typeface="+mn-cs"/>
              </a:rPr>
              <a:t>Hvis du gjentar dette i 5- 8 ganger, vil du kunne føle deg mer avslappet. Grunnen er at du samler opp </a:t>
            </a:r>
            <a:r>
              <a:rPr lang="nb-NO" sz="1200" kern="1200" dirty="0" err="1">
                <a:solidFill>
                  <a:schemeClr val="tx1"/>
                </a:solidFill>
                <a:effectLst/>
                <a:latin typeface="+mn-lt"/>
                <a:ea typeface="+mn-ea"/>
                <a:cs typeface="+mn-cs"/>
              </a:rPr>
              <a:t>karbondioksydgass</a:t>
            </a:r>
            <a:r>
              <a:rPr lang="nb-NO" sz="1200" kern="1200" dirty="0">
                <a:solidFill>
                  <a:schemeClr val="tx1"/>
                </a:solidFill>
                <a:effectLst/>
                <a:latin typeface="+mn-lt"/>
                <a:ea typeface="+mn-ea"/>
                <a:cs typeface="+mn-cs"/>
              </a:rPr>
              <a:t> når du holder pusten, og den gassen gjør deg trøtt (Kilde: </a:t>
            </a:r>
            <a:r>
              <a:rPr lang="nb-NO" sz="1200" kern="1200" dirty="0" err="1">
                <a:solidFill>
                  <a:schemeClr val="tx1"/>
                </a:solidFill>
                <a:effectLst/>
                <a:latin typeface="+mn-lt"/>
                <a:ea typeface="+mn-ea"/>
                <a:cs typeface="+mn-cs"/>
              </a:rPr>
              <a:t>Choliz</a:t>
            </a:r>
            <a:r>
              <a:rPr lang="nb-NO" sz="1200" kern="1200" dirty="0">
                <a:solidFill>
                  <a:schemeClr val="tx1"/>
                </a:solidFill>
                <a:effectLst/>
                <a:latin typeface="+mn-lt"/>
                <a:ea typeface="+mn-ea"/>
                <a:cs typeface="+mn-cs"/>
              </a:rPr>
              <a:t>, 1995)</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Bilde: </a:t>
            </a:r>
            <a:r>
              <a:rPr lang="nb-NO" sz="1200" kern="1200" dirty="0" err="1">
                <a:solidFill>
                  <a:schemeClr val="tx1"/>
                </a:solidFill>
                <a:effectLst/>
                <a:latin typeface="+mn-lt"/>
                <a:ea typeface="+mn-ea"/>
                <a:cs typeface="+mn-cs"/>
              </a:rPr>
              <a:t>Pixabay</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F3A327C7-813E-7948-B2DB-1661B1E00C43}" type="slidenum">
              <a:rPr lang="nb-NO" smtClean="0"/>
              <a:t>11</a:t>
            </a:fld>
            <a:endParaRPr lang="nb-NO"/>
          </a:p>
        </p:txBody>
      </p:sp>
    </p:spTree>
    <p:extLst>
      <p:ext uri="{BB962C8B-B14F-4D97-AF65-F5344CB8AC3E}">
        <p14:creationId xmlns:p14="http://schemas.microsoft.com/office/powerpoint/2010/main" val="397452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Melatonin </a:t>
            </a:r>
            <a:r>
              <a:rPr lang="nb-NO" sz="1200" kern="1200" dirty="0">
                <a:solidFill>
                  <a:schemeClr val="tx1"/>
                </a:solidFill>
                <a:effectLst/>
                <a:latin typeface="+mn-lt"/>
                <a:ea typeface="+mn-ea"/>
                <a:cs typeface="+mn-cs"/>
              </a:rPr>
              <a:t>Når det blir mørkt, blir vi trøtte. Men vet dere hvorfor? Det skyldes </a:t>
            </a:r>
            <a:r>
              <a:rPr lang="nb-NO" sz="1200" kern="1200" dirty="0" err="1">
                <a:solidFill>
                  <a:schemeClr val="tx1"/>
                </a:solidFill>
                <a:effectLst/>
                <a:latin typeface="+mn-lt"/>
                <a:ea typeface="+mn-ea"/>
                <a:cs typeface="+mn-cs"/>
              </a:rPr>
              <a:t>melatonin</a:t>
            </a:r>
            <a:r>
              <a:rPr lang="nb-NO" sz="1200" kern="1200" dirty="0">
                <a:solidFill>
                  <a:schemeClr val="tx1"/>
                </a:solidFill>
                <a:effectLst/>
                <a:latin typeface="+mn-lt"/>
                <a:ea typeface="+mn-ea"/>
                <a:cs typeface="+mn-cs"/>
              </a:rPr>
              <a:t>, også kalt mørkets hormon. Når kroppen produserer søvnhormonet </a:t>
            </a:r>
            <a:r>
              <a:rPr lang="nb-NO" sz="1200" kern="1200" dirty="0" err="1">
                <a:solidFill>
                  <a:schemeClr val="tx1"/>
                </a:solidFill>
                <a:effectLst/>
                <a:latin typeface="+mn-lt"/>
                <a:ea typeface="+mn-ea"/>
                <a:cs typeface="+mn-cs"/>
              </a:rPr>
              <a:t>melatonin</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ca</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kl</a:t>
            </a:r>
            <a:r>
              <a:rPr lang="nb-NO" sz="1200" kern="1200" dirty="0">
                <a:solidFill>
                  <a:schemeClr val="tx1"/>
                </a:solidFill>
                <a:effectLst/>
                <a:latin typeface="+mn-lt"/>
                <a:ea typeface="+mn-ea"/>
                <a:cs typeface="+mn-cs"/>
              </a:rPr>
              <a:t> 21.00, går rullegardinen gradvis ned for hjernen. Da blir hjernen søvnig. Men om vi setter oss foran en pc, eller utsetter oss for sterkt lys, kan vi komme til å våkne igjen. Hjernen blir vekket av det blå lyset. Alle skjermer inneholder blått lys. Hva er blått lyst? La meg vise dere en dagslyslampe: Så blått er det skarpe dagslyset.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DAGSLYSLAMPE</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nb-NO" dirty="0"/>
              <a:t>Photo by </a:t>
            </a:r>
            <a:r>
              <a:rPr lang="nb-NO" dirty="0">
                <a:hlinkClick r:id="rId3"/>
              </a:rPr>
              <a:t>Viktor Juric</a:t>
            </a:r>
            <a:r>
              <a:rPr lang="nb-NO" dirty="0"/>
              <a:t> </a:t>
            </a:r>
            <a:r>
              <a:rPr lang="nb-NO" dirty="0" err="1"/>
              <a:t>on</a:t>
            </a:r>
            <a:r>
              <a:rPr lang="nb-NO" dirty="0"/>
              <a:t> </a:t>
            </a:r>
            <a:r>
              <a:rPr lang="nb-NO" dirty="0">
                <a:hlinkClick r:id="rId4"/>
              </a:rPr>
              <a:t>Unsplash</a:t>
            </a:r>
            <a:endParaRPr lang="nb-NO" dirty="0"/>
          </a:p>
          <a:p>
            <a:endParaRPr lang="nb-NO" dirty="0"/>
          </a:p>
        </p:txBody>
      </p:sp>
      <p:sp>
        <p:nvSpPr>
          <p:cNvPr id="4" name="Plassholder for lysbildenummer 3"/>
          <p:cNvSpPr>
            <a:spLocks noGrp="1"/>
          </p:cNvSpPr>
          <p:nvPr>
            <p:ph type="sldNum" sz="quarter" idx="10"/>
          </p:nvPr>
        </p:nvSpPr>
        <p:spPr/>
        <p:txBody>
          <a:bodyPr/>
          <a:lstStyle/>
          <a:p>
            <a:fld id="{04AA818F-5623-F046-AAAC-88AEFFE58002}" type="slidenum">
              <a:rPr lang="nn-NO" smtClean="0"/>
              <a:pPr/>
              <a:t>12</a:t>
            </a:fld>
            <a:endParaRPr lang="nn-NO"/>
          </a:p>
        </p:txBody>
      </p:sp>
    </p:spTree>
    <p:extLst>
      <p:ext uri="{BB962C8B-B14F-4D97-AF65-F5344CB8AC3E}">
        <p14:creationId xmlns:p14="http://schemas.microsoft.com/office/powerpoint/2010/main" val="3207755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Blått lys om kvelden gjør at hjernen blir usikker på tiden.</a:t>
            </a:r>
            <a:r>
              <a:rPr lang="nb-NO" sz="1200" kern="1200" dirty="0">
                <a:solidFill>
                  <a:schemeClr val="tx1"/>
                </a:solidFill>
                <a:effectLst/>
                <a:latin typeface="+mn-lt"/>
                <a:ea typeface="+mn-ea"/>
                <a:cs typeface="+mn-cs"/>
              </a:rPr>
              <a:t> Er det natt eller er det dag? Blått lys virker som dagslys, og stopper melatonin-produksjonen i kroppen. Blått lys fra skjermer kan forsinke innsovingen med en halv time. Blått lys om kvelden gir også mindre dyp søvn og dårligere søvnkvalitet. De som leser fra en bok om kvelden får en dypere søvn enn de som leser på IPAD rett før de legger seg (se mer om dette i A-magasin artikkelen vedlagt). Vi bør derfor omgi oss med mykt lys om kvelden. </a:t>
            </a:r>
            <a:r>
              <a:rPr lang="nb-NO" sz="1200" kern="1200" dirty="0" err="1">
                <a:solidFill>
                  <a:schemeClr val="tx1"/>
                </a:solidFill>
                <a:effectLst/>
                <a:latin typeface="+mn-lt"/>
                <a:ea typeface="+mn-ea"/>
                <a:cs typeface="+mn-cs"/>
              </a:rPr>
              <a:t>Nattfilter</a:t>
            </a:r>
            <a:r>
              <a:rPr lang="nb-NO" sz="1200" kern="1200" dirty="0">
                <a:solidFill>
                  <a:schemeClr val="tx1"/>
                </a:solidFill>
                <a:effectLst/>
                <a:latin typeface="+mn-lt"/>
                <a:ea typeface="+mn-ea"/>
                <a:cs typeface="+mn-cs"/>
              </a:rPr>
              <a:t> på smarttelefonen vil hjelpe</a:t>
            </a:r>
            <a:r>
              <a:rPr lang="nb-NO" dirty="0">
                <a:effectLst/>
              </a:rPr>
              <a:t> </a:t>
            </a:r>
            <a:endParaRPr lang="nb-NO" sz="1200" b="1" kern="1200" dirty="0">
              <a:solidFill>
                <a:schemeClr val="tx1"/>
              </a:solidFill>
              <a:effectLst/>
              <a:latin typeface="+mn-lt"/>
              <a:ea typeface="+mn-ea"/>
              <a:cs typeface="+mn-cs"/>
            </a:endParaRPr>
          </a:p>
          <a:p>
            <a:endParaRPr lang="nb-NO" sz="1200" b="1"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Bildet er tatt av </a:t>
            </a:r>
            <a:r>
              <a:rPr lang="nb-NO" sz="1200" b="0" i="0" u="sng" kern="1200" dirty="0">
                <a:solidFill>
                  <a:schemeClr val="tx1"/>
                </a:solidFill>
                <a:effectLst/>
                <a:latin typeface="+mn-lt"/>
                <a:ea typeface="+mn-ea"/>
                <a:cs typeface="+mn-cs"/>
                <a:hlinkClick r:id="rId3"/>
              </a:rPr>
              <a:t>愚木混株 Cdd20</a:t>
            </a:r>
            <a:r>
              <a:rPr lang="nb-NO" sz="1200" b="0" i="0" kern="1200" dirty="0">
                <a:solidFill>
                  <a:schemeClr val="tx1"/>
                </a:solidFill>
                <a:effectLst/>
                <a:latin typeface="+mn-lt"/>
                <a:ea typeface="+mn-ea"/>
                <a:cs typeface="+mn-cs"/>
              </a:rPr>
              <a:t> fra </a:t>
            </a:r>
            <a:r>
              <a:rPr lang="nb-NO" sz="1200" b="0" i="0" u="sng" kern="1200" dirty="0">
                <a:solidFill>
                  <a:schemeClr val="tx1"/>
                </a:solidFill>
                <a:effectLst/>
                <a:latin typeface="+mn-lt"/>
                <a:ea typeface="+mn-ea"/>
                <a:cs typeface="+mn-cs"/>
                <a:hlinkClick r:id="rId4"/>
              </a:rPr>
              <a:t>Pixabay</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38FD5D88-5423-434D-A934-967FFE7A5A71}" type="slidenum">
              <a:rPr lang="nn-NO" smtClean="0"/>
              <a:pPr/>
              <a:t>13</a:t>
            </a:fld>
            <a:endParaRPr lang="nn-NO"/>
          </a:p>
        </p:txBody>
      </p:sp>
    </p:spTree>
    <p:extLst>
      <p:ext uri="{BB962C8B-B14F-4D97-AF65-F5344CB8AC3E}">
        <p14:creationId xmlns:p14="http://schemas.microsoft.com/office/powerpoint/2010/main" val="2221011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«Blå-blokkerende» briller som stopper blått lys blir brukt i behandling av mennesker med søvnproblemer.</a:t>
            </a:r>
            <a:r>
              <a:rPr lang="nb-NO" sz="1200" kern="1200" dirty="0">
                <a:solidFill>
                  <a:schemeClr val="tx1"/>
                </a:solidFill>
                <a:effectLst/>
                <a:latin typeface="+mn-lt"/>
                <a:ea typeface="+mn-ea"/>
                <a:cs typeface="+mn-cs"/>
              </a:rPr>
              <a:t> Slike briller har vist seg å være svært effektive. Man blir rett og slett søvnig av dem. De brukes i behandling av mennesker som sliter med søvnproblemer, for eksempel ved søvnklinikken på Haukeland sykehus i Bergen. Ved </a:t>
            </a:r>
            <a:r>
              <a:rPr lang="nb-NO" sz="1200" kern="1200" dirty="0" err="1">
                <a:solidFill>
                  <a:schemeClr val="tx1"/>
                </a:solidFill>
                <a:effectLst/>
                <a:latin typeface="+mn-lt"/>
                <a:ea typeface="+mn-ea"/>
                <a:cs typeface="+mn-cs"/>
              </a:rPr>
              <a:t>St.Olavs</a:t>
            </a:r>
            <a:r>
              <a:rPr lang="nb-NO" sz="1200" kern="1200" dirty="0">
                <a:solidFill>
                  <a:schemeClr val="tx1"/>
                </a:solidFill>
                <a:effectLst/>
                <a:latin typeface="+mn-lt"/>
                <a:ea typeface="+mn-ea"/>
                <a:cs typeface="+mn-cs"/>
              </a:rPr>
              <a:t> hospital i Trondheim har de bygget en hel sykehusavdeling med blå blokkerende glass, for å hjelpe på pasientenes søvn. (Ekte blå-blokkerende brikker kan kjøpes av det norske firmaet </a:t>
            </a:r>
            <a:r>
              <a:rPr lang="nb-NO" sz="1200" kern="1200" dirty="0" err="1">
                <a:solidFill>
                  <a:schemeClr val="tx1"/>
                </a:solidFill>
                <a:effectLst/>
                <a:latin typeface="+mn-lt"/>
                <a:ea typeface="+mn-ea"/>
                <a:cs typeface="+mn-cs"/>
              </a:rPr>
              <a:t>Circadian.eyewear</a:t>
            </a:r>
            <a:r>
              <a:rPr lang="nb-NO" sz="1200" kern="1200" dirty="0">
                <a:solidFill>
                  <a:schemeClr val="tx1"/>
                </a:solidFill>
                <a:effectLst/>
                <a:latin typeface="+mn-lt"/>
                <a:ea typeface="+mn-ea"/>
                <a:cs typeface="+mn-cs"/>
              </a:rPr>
              <a:t>)</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dirty="0"/>
              <a:t>Blå</a:t>
            </a:r>
            <a:r>
              <a:rPr lang="nb-NO" baseline="0" dirty="0"/>
              <a:t> blokkerende briller</a:t>
            </a:r>
            <a:r>
              <a:rPr lang="nb-NO" dirty="0"/>
              <a:t>: </a:t>
            </a:r>
            <a:r>
              <a:rPr lang="nb-NO" sz="1200" i="1" kern="1200" dirty="0">
                <a:solidFill>
                  <a:schemeClr val="tx1"/>
                </a:solidFill>
                <a:effectLst/>
                <a:latin typeface="+mn-lt"/>
                <a:ea typeface="+mn-ea"/>
                <a:cs typeface="+mn-cs"/>
              </a:rPr>
              <a:t>Aftenposten A-magasinet </a:t>
            </a:r>
            <a:r>
              <a:rPr lang="nb-NO" sz="1200" i="1" kern="1200" dirty="0" err="1">
                <a:solidFill>
                  <a:schemeClr val="tx1"/>
                </a:solidFill>
                <a:effectLst/>
                <a:latin typeface="+mn-lt"/>
                <a:ea typeface="+mn-ea"/>
                <a:cs typeface="+mn-cs"/>
              </a:rPr>
              <a:t>nr</a:t>
            </a:r>
            <a:r>
              <a:rPr lang="nb-NO" sz="1200" i="1" kern="1200" dirty="0">
                <a:solidFill>
                  <a:schemeClr val="tx1"/>
                </a:solidFill>
                <a:effectLst/>
                <a:latin typeface="+mn-lt"/>
                <a:ea typeface="+mn-ea"/>
                <a:cs typeface="+mn-cs"/>
              </a:rPr>
              <a:t> 8, </a:t>
            </a:r>
            <a:r>
              <a:rPr lang="nb-NO" sz="1200" kern="1200" dirty="0">
                <a:solidFill>
                  <a:schemeClr val="tx1"/>
                </a:solidFill>
                <a:effectLst/>
                <a:latin typeface="+mn-lt"/>
                <a:ea typeface="+mn-ea"/>
                <a:cs typeface="+mn-cs"/>
              </a:rPr>
              <a:t>22. Februar 2019. Du vet ikke hva du går glipp av. Bjørn Halvorsen (tekst) og Paul Audestad (foto). </a:t>
            </a:r>
          </a:p>
          <a:p>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04AA818F-5623-F046-AAAC-88AEFFE58002}" type="slidenum">
              <a:rPr lang="nn-NO" smtClean="0"/>
              <a:pPr/>
              <a:t>14</a:t>
            </a:fld>
            <a:endParaRPr lang="nn-NO"/>
          </a:p>
        </p:txBody>
      </p:sp>
    </p:spTree>
    <p:extLst>
      <p:ext uri="{BB962C8B-B14F-4D97-AF65-F5344CB8AC3E}">
        <p14:creationId xmlns:p14="http://schemas.microsoft.com/office/powerpoint/2010/main" val="813587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ea typeface="Calibri" panose="020F0502020204030204" pitchFamily="34" charset="0"/>
                <a:cs typeface="Times New Roman" panose="02020603050405020304" pitchFamily="18" charset="0"/>
              </a:rPr>
              <a:t>Erling Braut Haaland bruker blå-blokkerende briller hver kveld. Han sier at brillene hjelper ham til å få dypere og bedre søvn. Han får støtte fra spesialistene. Men det er viktig at brillene er ekte blå-blokkerende. Det hjelper lite bare med oransje glass.</a:t>
            </a:r>
          </a:p>
          <a:p>
            <a:endParaRPr lang="nb-NO" dirty="0"/>
          </a:p>
          <a:p>
            <a:r>
              <a:rPr lang="nb-NO" dirty="0" err="1"/>
              <a:t>https</a:t>
            </a:r>
            <a:r>
              <a:rPr lang="nb-NO" dirty="0"/>
              <a:t>://</a:t>
            </a:r>
            <a:r>
              <a:rPr lang="nb-NO" dirty="0" err="1"/>
              <a:t>www.nrk.no</a:t>
            </a:r>
            <a:r>
              <a:rPr lang="nb-NO" dirty="0"/>
              <a:t>/sport/erling-braut-haaland-brillene-skapar-forundring-i-garderoben_-_-kva-skjer-her_-1.16091946 </a:t>
            </a:r>
          </a:p>
          <a:p>
            <a:endParaRPr lang="nb-NO" dirty="0"/>
          </a:p>
          <a:p>
            <a:pPr algn="l"/>
            <a:r>
              <a:rPr lang="nb-NO" b="0" i="0" dirty="0">
                <a:solidFill>
                  <a:srgbClr val="26292A"/>
                </a:solidFill>
                <a:effectLst/>
                <a:latin typeface="LFT Etica"/>
              </a:rPr>
              <a:t>Spesialist i psykiatri og overlege ved Valen Sjukehus, Tone Elise </a:t>
            </a:r>
            <a:r>
              <a:rPr lang="nb-NO" b="0" i="0" dirty="0" err="1">
                <a:solidFill>
                  <a:srgbClr val="26292A"/>
                </a:solidFill>
                <a:effectLst/>
                <a:latin typeface="LFT Etica"/>
              </a:rPr>
              <a:t>Gjøtterud</a:t>
            </a:r>
            <a:r>
              <a:rPr lang="nb-NO" b="0" i="0" dirty="0">
                <a:solidFill>
                  <a:srgbClr val="26292A"/>
                </a:solidFill>
                <a:effectLst/>
                <a:latin typeface="LFT Etica"/>
              </a:rPr>
              <a:t> Henriksen, </a:t>
            </a:r>
            <a:r>
              <a:rPr lang="nb-NO" b="0" i="0" dirty="0" err="1">
                <a:solidFill>
                  <a:srgbClr val="26292A"/>
                </a:solidFill>
                <a:effectLst/>
                <a:latin typeface="LFT Etica"/>
              </a:rPr>
              <a:t>meinar</a:t>
            </a:r>
            <a:r>
              <a:rPr lang="nb-NO" b="0" i="0" dirty="0">
                <a:solidFill>
                  <a:srgbClr val="26292A"/>
                </a:solidFill>
                <a:effectLst/>
                <a:latin typeface="LFT Etica"/>
              </a:rPr>
              <a:t> at Haaland </a:t>
            </a:r>
            <a:r>
              <a:rPr lang="nb-NO" b="0" i="0" dirty="0" err="1">
                <a:solidFill>
                  <a:srgbClr val="26292A"/>
                </a:solidFill>
                <a:effectLst/>
                <a:latin typeface="LFT Etica"/>
              </a:rPr>
              <a:t>gjer</a:t>
            </a:r>
            <a:r>
              <a:rPr lang="nb-NO" b="0" i="0" dirty="0">
                <a:solidFill>
                  <a:srgbClr val="26292A"/>
                </a:solidFill>
                <a:effectLst/>
                <a:latin typeface="LFT Etica"/>
              </a:rPr>
              <a:t> </a:t>
            </a:r>
            <a:r>
              <a:rPr lang="nb-NO" b="0" i="0" dirty="0" err="1">
                <a:solidFill>
                  <a:srgbClr val="26292A"/>
                </a:solidFill>
                <a:effectLst/>
                <a:latin typeface="LFT Etica"/>
              </a:rPr>
              <a:t>noko</a:t>
            </a:r>
            <a:r>
              <a:rPr lang="nb-NO" b="0" i="0" dirty="0">
                <a:solidFill>
                  <a:srgbClr val="26292A"/>
                </a:solidFill>
                <a:effectLst/>
                <a:latin typeface="LFT Etica"/>
              </a:rPr>
              <a:t> svært fornuftig ved å bruke disse </a:t>
            </a:r>
            <a:r>
              <a:rPr lang="nb-NO" b="0" i="0" dirty="0" err="1">
                <a:solidFill>
                  <a:srgbClr val="26292A"/>
                </a:solidFill>
                <a:effectLst/>
                <a:latin typeface="LFT Etica"/>
              </a:rPr>
              <a:t>brillene.Ho</a:t>
            </a:r>
            <a:r>
              <a:rPr lang="nb-NO" b="0" i="0" dirty="0">
                <a:solidFill>
                  <a:srgbClr val="26292A"/>
                </a:solidFill>
                <a:effectLst/>
                <a:latin typeface="LFT Etica"/>
              </a:rPr>
              <a:t> </a:t>
            </a:r>
            <a:r>
              <a:rPr lang="nb-NO" b="0" i="0" dirty="0" err="1">
                <a:solidFill>
                  <a:srgbClr val="26292A"/>
                </a:solidFill>
                <a:effectLst/>
                <a:latin typeface="LFT Etica"/>
              </a:rPr>
              <a:t>visar</a:t>
            </a:r>
            <a:r>
              <a:rPr lang="nb-NO" b="0" i="0" dirty="0">
                <a:solidFill>
                  <a:srgbClr val="26292A"/>
                </a:solidFill>
                <a:effectLst/>
                <a:latin typeface="LFT Etica"/>
              </a:rPr>
              <a:t> til </a:t>
            </a:r>
            <a:r>
              <a:rPr lang="nb-NO" b="0" i="0" u="none" strike="noStrike" dirty="0">
                <a:solidFill>
                  <a:srgbClr val="0059B3"/>
                </a:solidFill>
                <a:effectLst/>
                <a:latin typeface="LFT Etica"/>
                <a:hlinkClick r:id="rId3"/>
              </a:rPr>
              <a:t>fleire studiar</a:t>
            </a:r>
            <a:r>
              <a:rPr lang="nb-NO" b="0" i="0" dirty="0">
                <a:solidFill>
                  <a:srgbClr val="26292A"/>
                </a:solidFill>
                <a:effectLst/>
                <a:latin typeface="LFT Etica"/>
              </a:rPr>
              <a:t> som kun har forska på bruken av </a:t>
            </a:r>
            <a:r>
              <a:rPr lang="nb-NO" b="0" i="0" dirty="0" err="1">
                <a:solidFill>
                  <a:srgbClr val="26292A"/>
                </a:solidFill>
                <a:effectLst/>
                <a:latin typeface="LFT Etica"/>
              </a:rPr>
              <a:t>dei</a:t>
            </a:r>
            <a:r>
              <a:rPr lang="nb-NO" b="0" i="0" dirty="0">
                <a:solidFill>
                  <a:srgbClr val="26292A"/>
                </a:solidFill>
                <a:effectLst/>
                <a:latin typeface="LFT Etica"/>
              </a:rPr>
              <a:t> mest oransje </a:t>
            </a:r>
            <a:r>
              <a:rPr lang="nb-NO" b="0" i="0" dirty="0" err="1">
                <a:solidFill>
                  <a:srgbClr val="26292A"/>
                </a:solidFill>
                <a:effectLst/>
                <a:latin typeface="LFT Etica"/>
              </a:rPr>
              <a:t>brillane</a:t>
            </a:r>
            <a:r>
              <a:rPr lang="nb-NO" b="0" i="0" dirty="0">
                <a:solidFill>
                  <a:srgbClr val="26292A"/>
                </a:solidFill>
                <a:effectLst/>
                <a:latin typeface="LFT Etica"/>
              </a:rPr>
              <a:t>. Slike som Haaland brukar.</a:t>
            </a:r>
            <a:r>
              <a:rPr lang="nb-NO" b="0" i="0" u="none" strike="noStrike" dirty="0">
                <a:solidFill>
                  <a:srgbClr val="0059B3"/>
                </a:solidFill>
                <a:effectLst/>
                <a:latin typeface="LFT Etica"/>
                <a:hlinkClick r:id="rId4"/>
              </a:rPr>
              <a:t> Ei studie frå 2020</a:t>
            </a:r>
            <a:r>
              <a:rPr lang="nb-NO" b="0" i="0" dirty="0">
                <a:solidFill>
                  <a:srgbClr val="26292A"/>
                </a:solidFill>
                <a:effectLst/>
                <a:latin typeface="LFT Etica"/>
              </a:rPr>
              <a:t> </a:t>
            </a:r>
            <a:r>
              <a:rPr lang="nb-NO" b="0" i="0" dirty="0" err="1">
                <a:solidFill>
                  <a:srgbClr val="26292A"/>
                </a:solidFill>
                <a:effectLst/>
                <a:latin typeface="LFT Etica"/>
              </a:rPr>
              <a:t>visar</a:t>
            </a:r>
            <a:r>
              <a:rPr lang="nb-NO" b="0" i="0" dirty="0">
                <a:solidFill>
                  <a:srgbClr val="26292A"/>
                </a:solidFill>
                <a:effectLst/>
                <a:latin typeface="LFT Etica"/>
              </a:rPr>
              <a:t> at det er </a:t>
            </a:r>
            <a:r>
              <a:rPr lang="nb-NO" b="0" i="0" dirty="0" err="1">
                <a:solidFill>
                  <a:srgbClr val="26292A"/>
                </a:solidFill>
                <a:effectLst/>
                <a:latin typeface="LFT Etica"/>
              </a:rPr>
              <a:t>ein</a:t>
            </a:r>
            <a:r>
              <a:rPr lang="nb-NO" b="0" i="0" dirty="0">
                <a:solidFill>
                  <a:srgbClr val="26292A"/>
                </a:solidFill>
                <a:effectLst/>
                <a:latin typeface="LFT Etica"/>
              </a:rPr>
              <a:t> klar effekt på både eigen melatoninproduksjon og på søvn. Det er lettest å sjå effekt om </a:t>
            </a:r>
            <a:r>
              <a:rPr lang="nb-NO" b="0" i="0" dirty="0" err="1">
                <a:solidFill>
                  <a:srgbClr val="26292A"/>
                </a:solidFill>
                <a:effectLst/>
                <a:latin typeface="LFT Etica"/>
              </a:rPr>
              <a:t>brukaren</a:t>
            </a:r>
            <a:r>
              <a:rPr lang="nb-NO" b="0" i="0" dirty="0">
                <a:solidFill>
                  <a:srgbClr val="26292A"/>
                </a:solidFill>
                <a:effectLst/>
                <a:latin typeface="LFT Etica"/>
              </a:rPr>
              <a:t> har </a:t>
            </a:r>
            <a:r>
              <a:rPr lang="nb-NO" b="0" i="0" dirty="0" err="1">
                <a:solidFill>
                  <a:srgbClr val="26292A"/>
                </a:solidFill>
                <a:effectLst/>
                <a:latin typeface="LFT Etica"/>
              </a:rPr>
              <a:t>eit</a:t>
            </a:r>
            <a:r>
              <a:rPr lang="nb-NO" b="0" i="0" dirty="0">
                <a:solidFill>
                  <a:srgbClr val="26292A"/>
                </a:solidFill>
                <a:effectLst/>
                <a:latin typeface="LFT Etica"/>
              </a:rPr>
              <a:t> søvnproblem.</a:t>
            </a:r>
          </a:p>
          <a:p>
            <a:pPr algn="l"/>
            <a:r>
              <a:rPr lang="nb-NO" b="0" i="0" dirty="0">
                <a:solidFill>
                  <a:srgbClr val="26292A"/>
                </a:solidFill>
                <a:effectLst/>
                <a:latin typeface="LFT Etica"/>
              </a:rPr>
              <a:t>Ho har også forska på bruken av oransje </a:t>
            </a:r>
            <a:r>
              <a:rPr lang="nb-NO" b="0" i="0" dirty="0" err="1">
                <a:solidFill>
                  <a:srgbClr val="26292A"/>
                </a:solidFill>
                <a:effectLst/>
                <a:latin typeface="LFT Etica"/>
              </a:rPr>
              <a:t>brillar</a:t>
            </a:r>
            <a:r>
              <a:rPr lang="nb-NO" b="0" i="0" dirty="0">
                <a:solidFill>
                  <a:srgbClr val="26292A"/>
                </a:solidFill>
                <a:effectLst/>
                <a:latin typeface="LFT Etica"/>
              </a:rPr>
              <a:t> </a:t>
            </a:r>
            <a:r>
              <a:rPr lang="nb-NO" b="0" i="0" dirty="0" err="1">
                <a:solidFill>
                  <a:srgbClr val="26292A"/>
                </a:solidFill>
                <a:effectLst/>
                <a:latin typeface="LFT Etica"/>
              </a:rPr>
              <a:t>sjølv</a:t>
            </a:r>
            <a:r>
              <a:rPr lang="nb-NO" b="0" i="0" dirty="0">
                <a:solidFill>
                  <a:srgbClr val="26292A"/>
                </a:solidFill>
                <a:effectLst/>
                <a:latin typeface="LFT Etica"/>
              </a:rPr>
              <a:t>.</a:t>
            </a:r>
          </a:p>
          <a:p>
            <a:pPr algn="l"/>
            <a:r>
              <a:rPr lang="nb-NO" b="0" i="0" dirty="0">
                <a:solidFill>
                  <a:srgbClr val="26292A"/>
                </a:solidFill>
                <a:effectLst/>
                <a:latin typeface="LFT Etica"/>
              </a:rPr>
              <a:t>– </a:t>
            </a:r>
            <a:r>
              <a:rPr lang="nb-NO" b="0" i="0" dirty="0" err="1">
                <a:solidFill>
                  <a:srgbClr val="26292A"/>
                </a:solidFill>
                <a:effectLst/>
                <a:latin typeface="LFT Etica"/>
              </a:rPr>
              <a:t>Eg</a:t>
            </a:r>
            <a:r>
              <a:rPr lang="nb-NO" b="0" i="0" dirty="0">
                <a:solidFill>
                  <a:srgbClr val="26292A"/>
                </a:solidFill>
                <a:effectLst/>
                <a:latin typeface="LFT Etica"/>
              </a:rPr>
              <a:t> synes </a:t>
            </a:r>
            <a:r>
              <a:rPr lang="nb-NO" b="0" i="0" dirty="0" err="1">
                <a:solidFill>
                  <a:srgbClr val="26292A"/>
                </a:solidFill>
                <a:effectLst/>
                <a:latin typeface="LFT Etica"/>
              </a:rPr>
              <a:t>ikkje</a:t>
            </a:r>
            <a:r>
              <a:rPr lang="nb-NO" b="0" i="0" dirty="0">
                <a:solidFill>
                  <a:srgbClr val="26292A"/>
                </a:solidFill>
                <a:effectLst/>
                <a:latin typeface="LFT Etica"/>
              </a:rPr>
              <a:t> at det er </a:t>
            </a:r>
            <a:r>
              <a:rPr lang="nb-NO" b="0" i="0" dirty="0" err="1">
                <a:solidFill>
                  <a:srgbClr val="26292A"/>
                </a:solidFill>
                <a:effectLst/>
                <a:latin typeface="LFT Etica"/>
              </a:rPr>
              <a:t>merkeleg</a:t>
            </a:r>
            <a:r>
              <a:rPr lang="nb-NO" b="0" i="0" dirty="0">
                <a:solidFill>
                  <a:srgbClr val="26292A"/>
                </a:solidFill>
                <a:effectLst/>
                <a:latin typeface="LFT Etica"/>
              </a:rPr>
              <a:t> at Haaland bruker </a:t>
            </a:r>
            <a:r>
              <a:rPr lang="nb-NO" b="0" i="0" dirty="0" err="1">
                <a:solidFill>
                  <a:srgbClr val="26292A"/>
                </a:solidFill>
                <a:effectLst/>
                <a:latin typeface="LFT Etica"/>
              </a:rPr>
              <a:t>desse</a:t>
            </a:r>
            <a:r>
              <a:rPr lang="nb-NO" b="0" i="0" dirty="0">
                <a:solidFill>
                  <a:srgbClr val="26292A"/>
                </a:solidFill>
                <a:effectLst/>
                <a:latin typeface="LFT Etica"/>
              </a:rPr>
              <a:t> </a:t>
            </a:r>
            <a:r>
              <a:rPr lang="nb-NO" b="0" i="0" dirty="0" err="1">
                <a:solidFill>
                  <a:srgbClr val="26292A"/>
                </a:solidFill>
                <a:effectLst/>
                <a:latin typeface="LFT Etica"/>
              </a:rPr>
              <a:t>brillane</a:t>
            </a:r>
            <a:r>
              <a:rPr lang="nb-NO" b="0" i="0" dirty="0">
                <a:solidFill>
                  <a:srgbClr val="26292A"/>
                </a:solidFill>
                <a:effectLst/>
                <a:latin typeface="LFT Etica"/>
              </a:rPr>
              <a:t>. Det merkelige er at </a:t>
            </a:r>
            <a:r>
              <a:rPr lang="nb-NO" b="0" i="0" dirty="0" err="1">
                <a:solidFill>
                  <a:srgbClr val="26292A"/>
                </a:solidFill>
                <a:effectLst/>
                <a:latin typeface="LFT Etica"/>
              </a:rPr>
              <a:t>ikkje</a:t>
            </a:r>
            <a:r>
              <a:rPr lang="nb-NO" b="0" i="0" dirty="0">
                <a:solidFill>
                  <a:srgbClr val="26292A"/>
                </a:solidFill>
                <a:effectLst/>
                <a:latin typeface="LFT Etica"/>
              </a:rPr>
              <a:t> </a:t>
            </a:r>
            <a:r>
              <a:rPr lang="nb-NO" b="0" i="0" dirty="0" err="1">
                <a:solidFill>
                  <a:srgbClr val="26292A"/>
                </a:solidFill>
                <a:effectLst/>
                <a:latin typeface="LFT Etica"/>
              </a:rPr>
              <a:t>fleire</a:t>
            </a:r>
            <a:r>
              <a:rPr lang="nb-NO" b="0" i="0" dirty="0">
                <a:solidFill>
                  <a:srgbClr val="26292A"/>
                </a:solidFill>
                <a:effectLst/>
                <a:latin typeface="LFT Etica"/>
              </a:rPr>
              <a:t> idrettsutøvere brukar dem, sier Henriksen.</a:t>
            </a:r>
          </a:p>
          <a:p>
            <a:pPr algn="l"/>
            <a:r>
              <a:rPr lang="nb-NO" b="0" i="0" dirty="0">
                <a:solidFill>
                  <a:srgbClr val="26292A"/>
                </a:solidFill>
                <a:effectLst/>
                <a:latin typeface="LFT Etica"/>
              </a:rPr>
              <a:t>Ho seier videre at </a:t>
            </a:r>
            <a:r>
              <a:rPr lang="nb-NO" b="0" i="0" dirty="0" err="1">
                <a:solidFill>
                  <a:srgbClr val="26292A"/>
                </a:solidFill>
                <a:effectLst/>
                <a:latin typeface="LFT Etica"/>
              </a:rPr>
              <a:t>fleire</a:t>
            </a:r>
            <a:r>
              <a:rPr lang="nb-NO" b="0" i="0" dirty="0">
                <a:solidFill>
                  <a:srgbClr val="26292A"/>
                </a:solidFill>
                <a:effectLst/>
                <a:latin typeface="LFT Etica"/>
              </a:rPr>
              <a:t> </a:t>
            </a:r>
            <a:r>
              <a:rPr lang="nb-NO" b="0" i="0" dirty="0" err="1">
                <a:solidFill>
                  <a:srgbClr val="26292A"/>
                </a:solidFill>
                <a:effectLst/>
                <a:latin typeface="LFT Etica"/>
              </a:rPr>
              <a:t>brillar</a:t>
            </a:r>
            <a:r>
              <a:rPr lang="nb-NO" b="0" i="0" dirty="0">
                <a:solidFill>
                  <a:srgbClr val="26292A"/>
                </a:solidFill>
                <a:effectLst/>
                <a:latin typeface="LFT Etica"/>
              </a:rPr>
              <a:t> med diverse gultoner markedsføres </a:t>
            </a:r>
            <a:r>
              <a:rPr lang="nb-NO" b="0" i="0" dirty="0" err="1">
                <a:solidFill>
                  <a:srgbClr val="26292A"/>
                </a:solidFill>
                <a:effectLst/>
                <a:latin typeface="LFT Etica"/>
              </a:rPr>
              <a:t>me</a:t>
            </a:r>
            <a:r>
              <a:rPr lang="nb-NO" b="0" i="0" dirty="0">
                <a:solidFill>
                  <a:srgbClr val="26292A"/>
                </a:solidFill>
                <a:effectLst/>
                <a:latin typeface="LFT Etica"/>
              </a:rPr>
              <a:t> at </a:t>
            </a:r>
            <a:r>
              <a:rPr lang="nb-NO" b="0" i="0" dirty="0" err="1">
                <a:solidFill>
                  <a:srgbClr val="26292A"/>
                </a:solidFill>
                <a:effectLst/>
                <a:latin typeface="LFT Etica"/>
              </a:rPr>
              <a:t>dei</a:t>
            </a:r>
            <a:r>
              <a:rPr lang="nb-NO" b="0" i="0" dirty="0">
                <a:solidFill>
                  <a:srgbClr val="26292A"/>
                </a:solidFill>
                <a:effectLst/>
                <a:latin typeface="LFT Etica"/>
              </a:rPr>
              <a:t> fremmer søvn og </a:t>
            </a:r>
            <a:r>
              <a:rPr lang="nb-NO" b="0" i="0" dirty="0" err="1">
                <a:solidFill>
                  <a:srgbClr val="26292A"/>
                </a:solidFill>
                <a:effectLst/>
                <a:latin typeface="LFT Etica"/>
              </a:rPr>
              <a:t>melatonin</a:t>
            </a:r>
            <a:r>
              <a:rPr lang="nb-NO" b="0" i="0" dirty="0">
                <a:solidFill>
                  <a:srgbClr val="26292A"/>
                </a:solidFill>
                <a:effectLst/>
                <a:latin typeface="LFT Etica"/>
              </a:rPr>
              <a:t>, men at mange av de </a:t>
            </a:r>
            <a:r>
              <a:rPr lang="nb-NO" b="0" i="0" dirty="0" err="1">
                <a:solidFill>
                  <a:srgbClr val="26292A"/>
                </a:solidFill>
                <a:effectLst/>
                <a:latin typeface="LFT Etica"/>
              </a:rPr>
              <a:t>brillane</a:t>
            </a:r>
            <a:r>
              <a:rPr lang="nb-NO" b="0" i="0" dirty="0">
                <a:solidFill>
                  <a:srgbClr val="26292A"/>
                </a:solidFill>
                <a:effectLst/>
                <a:latin typeface="LFT Etica"/>
              </a:rPr>
              <a:t> </a:t>
            </a:r>
            <a:r>
              <a:rPr lang="nb-NO" b="0" i="0" dirty="0" err="1">
                <a:solidFill>
                  <a:srgbClr val="26292A"/>
                </a:solidFill>
                <a:effectLst/>
                <a:latin typeface="LFT Etica"/>
              </a:rPr>
              <a:t>ikkje</a:t>
            </a:r>
            <a:r>
              <a:rPr lang="nb-NO" b="0" i="0" dirty="0">
                <a:solidFill>
                  <a:srgbClr val="26292A"/>
                </a:solidFill>
                <a:effectLst/>
                <a:latin typeface="LFT Etica"/>
              </a:rPr>
              <a:t> har </a:t>
            </a:r>
            <a:r>
              <a:rPr lang="nb-NO" b="0" i="0" dirty="0" err="1">
                <a:solidFill>
                  <a:srgbClr val="26292A"/>
                </a:solidFill>
                <a:effectLst/>
                <a:latin typeface="LFT Etica"/>
              </a:rPr>
              <a:t>noko</a:t>
            </a:r>
            <a:r>
              <a:rPr lang="nb-NO" b="0" i="0" dirty="0">
                <a:solidFill>
                  <a:srgbClr val="26292A"/>
                </a:solidFill>
                <a:effectLst/>
                <a:latin typeface="LFT Etica"/>
              </a:rPr>
              <a:t> effekt fordi </a:t>
            </a:r>
            <a:r>
              <a:rPr lang="nb-NO" b="0" i="0" dirty="0" err="1">
                <a:solidFill>
                  <a:srgbClr val="26292A"/>
                </a:solidFill>
                <a:effectLst/>
                <a:latin typeface="LFT Etica"/>
              </a:rPr>
              <a:t>dei</a:t>
            </a:r>
            <a:r>
              <a:rPr lang="nb-NO" b="0" i="0" dirty="0">
                <a:solidFill>
                  <a:srgbClr val="26292A"/>
                </a:solidFill>
                <a:effectLst/>
                <a:latin typeface="LFT Etica"/>
              </a:rPr>
              <a:t> slipper igjennom </a:t>
            </a:r>
            <a:r>
              <a:rPr lang="nb-NO" b="0" i="0" dirty="0" err="1">
                <a:solidFill>
                  <a:srgbClr val="26292A"/>
                </a:solidFill>
                <a:effectLst/>
                <a:latin typeface="LFT Etica"/>
              </a:rPr>
              <a:t>mykje</a:t>
            </a:r>
            <a:r>
              <a:rPr lang="nb-NO" b="0" i="0" dirty="0">
                <a:solidFill>
                  <a:srgbClr val="26292A"/>
                </a:solidFill>
                <a:effectLst/>
                <a:latin typeface="LFT Etica"/>
              </a:rPr>
              <a:t> blått lys</a:t>
            </a:r>
          </a:p>
          <a:p>
            <a:endParaRPr lang="nb-NO" dirty="0"/>
          </a:p>
        </p:txBody>
      </p:sp>
      <p:sp>
        <p:nvSpPr>
          <p:cNvPr id="4" name="Plassholder for lysbildenummer 3"/>
          <p:cNvSpPr>
            <a:spLocks noGrp="1"/>
          </p:cNvSpPr>
          <p:nvPr>
            <p:ph type="sldNum" sz="quarter" idx="5"/>
          </p:nvPr>
        </p:nvSpPr>
        <p:spPr/>
        <p:txBody>
          <a:bodyPr/>
          <a:lstStyle/>
          <a:p>
            <a:fld id="{E583B50C-2C7C-C04C-87AD-7AD74680E213}" type="slidenum">
              <a:rPr lang="nb-NO" smtClean="0"/>
              <a:t>15</a:t>
            </a:fld>
            <a:endParaRPr lang="nb-NO"/>
          </a:p>
        </p:txBody>
      </p:sp>
    </p:spTree>
    <p:extLst>
      <p:ext uri="{BB962C8B-B14F-4D97-AF65-F5344CB8AC3E}">
        <p14:creationId xmlns:p14="http://schemas.microsoft.com/office/powerpoint/2010/main" val="662364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Det er lett å bli stressa når en ikke får sove. </a:t>
            </a:r>
            <a:r>
              <a:rPr lang="nb-NO" sz="1200" kern="1200" dirty="0">
                <a:solidFill>
                  <a:schemeClr val="tx1"/>
                </a:solidFill>
                <a:effectLst/>
                <a:latin typeface="+mn-lt"/>
                <a:ea typeface="+mn-ea"/>
                <a:cs typeface="+mn-cs"/>
              </a:rPr>
              <a:t>JEG MÅ FÅ SOVE! Å stresse med negative søvntanker kan vi kalle søvnhemmende tanker. Det er tanker som gjør det verre for deg. Det er lurt å kjenne etter. Er tankene du tenker nyttige? Hjelper de deg? Roer de deg? Vi kan øve på å tenke tanker som virker beroligende. Her er noen eksempler: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Bilde: </a:t>
            </a:r>
            <a:r>
              <a:rPr lang="nb-NO" sz="1200" kern="1200" dirty="0" err="1">
                <a:solidFill>
                  <a:schemeClr val="tx1"/>
                </a:solidFill>
                <a:effectLst/>
                <a:latin typeface="+mn-lt"/>
                <a:ea typeface="+mn-ea"/>
                <a:cs typeface="+mn-cs"/>
              </a:rPr>
              <a:t>Istock</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10"/>
          </p:nvPr>
        </p:nvSpPr>
        <p:spPr/>
        <p:txBody>
          <a:bodyPr/>
          <a:lstStyle/>
          <a:p>
            <a:fld id="{38FD5D88-5423-434D-A934-967FFE7A5A71}" type="slidenum">
              <a:rPr lang="nn-NO" smtClean="0"/>
              <a:pPr/>
              <a:t>16</a:t>
            </a:fld>
            <a:endParaRPr lang="nn-NO"/>
          </a:p>
        </p:txBody>
      </p:sp>
    </p:spTree>
    <p:extLst>
      <p:ext uri="{BB962C8B-B14F-4D97-AF65-F5344CB8AC3E}">
        <p14:creationId xmlns:p14="http://schemas.microsoft.com/office/powerpoint/2010/main" val="2867436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Kan jeg sove litt på dagtid?</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kan være fristende å sove litt i siste time, sove litt på bussen hjem, sove når du kommer hjem fra skolen. Men å sove på dagen vil stjele fra søvntrykket ditt, så det tar lengre tid å sovne om kvelden. Derfor kaller vi dagsoving for en søvntyv. Er det bedre å tvinge seg til å være våken uansett? Nei, ikke alltid. Trøtte og søvndeprimerte mennesker kan gjøre stor skade i samfunnet. Mange trafikkulykker skyldes at folk har sovnet ved rattet. Vil du la deg operere av en kirurg som har sovet for lite og er stuptrøtt? Eller hva med politikere, politifolk eller militære ledere; tenk så mange dumme avgjørelser de kan ta om de er </a:t>
            </a:r>
            <a:r>
              <a:rPr lang="nb-NO" sz="1200" kern="1200" dirty="0" err="1">
                <a:solidFill>
                  <a:schemeClr val="tx1"/>
                </a:solidFill>
                <a:effectLst/>
                <a:latin typeface="+mn-lt"/>
                <a:ea typeface="+mn-ea"/>
                <a:cs typeface="+mn-cs"/>
              </a:rPr>
              <a:t>sinnsykt</a:t>
            </a:r>
            <a:r>
              <a:rPr lang="nb-NO" sz="1200" kern="1200" dirty="0">
                <a:solidFill>
                  <a:schemeClr val="tx1"/>
                </a:solidFill>
                <a:effectLst/>
                <a:latin typeface="+mn-lt"/>
                <a:ea typeface="+mn-ea"/>
                <a:cs typeface="+mn-cs"/>
              </a:rPr>
              <a:t> trøtte og ikke tenker klart? </a:t>
            </a:r>
          </a:p>
          <a:p>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Fotograf: Jonas Ingstad. Med samtykke fra prosjekt Robust Ungdom.</a:t>
            </a:r>
          </a:p>
          <a:p>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38FD5D88-5423-434D-A934-967FFE7A5A71}" type="slidenum">
              <a:rPr lang="nn-NO" smtClean="0"/>
              <a:pPr/>
              <a:t>17</a:t>
            </a:fld>
            <a:endParaRPr lang="nn-NO"/>
          </a:p>
        </p:txBody>
      </p:sp>
    </p:spTree>
    <p:extLst>
      <p:ext uri="{BB962C8B-B14F-4D97-AF65-F5344CB8AC3E}">
        <p14:creationId xmlns:p14="http://schemas.microsoft.com/office/powerpoint/2010/main" val="1402203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err="1">
                <a:solidFill>
                  <a:schemeClr val="tx1"/>
                </a:solidFill>
                <a:effectLst/>
                <a:latin typeface="+mn-lt"/>
                <a:ea typeface="+mn-ea"/>
                <a:cs typeface="+mn-cs"/>
              </a:rPr>
              <a:t>Powernap</a:t>
            </a:r>
            <a:r>
              <a:rPr lang="nb-NO" sz="1200" b="1" kern="1200" dirty="0">
                <a:solidFill>
                  <a:schemeClr val="tx1"/>
                </a:solidFill>
                <a:effectLst/>
                <a:latin typeface="+mn-lt"/>
                <a:ea typeface="+mn-ea"/>
                <a:cs typeface="+mn-cs"/>
              </a:rPr>
              <a:t> kan være en løsning</a:t>
            </a: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NASA, den amerikanske romfartsinstitusjonen, ville sikre at pilotene deres fungerte mest mulig på topp. De fant at 26 minutter var den optimale lengden på en </a:t>
            </a:r>
            <a:r>
              <a:rPr lang="nb-NO" sz="1200" kern="1200" dirty="0" err="1">
                <a:solidFill>
                  <a:schemeClr val="tx1"/>
                </a:solidFill>
                <a:effectLst/>
                <a:latin typeface="+mn-lt"/>
                <a:ea typeface="+mn-ea"/>
                <a:cs typeface="+mn-cs"/>
              </a:rPr>
              <a:t>powernap</a:t>
            </a:r>
            <a:r>
              <a:rPr lang="nb-NO" sz="1200" kern="1200" dirty="0">
                <a:solidFill>
                  <a:schemeClr val="tx1"/>
                </a:solidFill>
                <a:effectLst/>
                <a:latin typeface="+mn-lt"/>
                <a:ea typeface="+mn-ea"/>
                <a:cs typeface="+mn-cs"/>
              </a:rPr>
              <a:t>. Pilotene ble mer opplagte og gjorde jobben sin bedre etter en </a:t>
            </a:r>
            <a:r>
              <a:rPr lang="nb-NO" sz="1200" kern="1200" dirty="0" err="1">
                <a:solidFill>
                  <a:schemeClr val="tx1"/>
                </a:solidFill>
                <a:effectLst/>
                <a:latin typeface="+mn-lt"/>
                <a:ea typeface="+mn-ea"/>
                <a:cs typeface="+mn-cs"/>
              </a:rPr>
              <a:t>powernap</a:t>
            </a:r>
            <a:r>
              <a:rPr lang="nb-NO" sz="1200" kern="1200" dirty="0">
                <a:solidFill>
                  <a:schemeClr val="tx1"/>
                </a:solidFill>
                <a:effectLst/>
                <a:latin typeface="+mn-lt"/>
                <a:ea typeface="+mn-ea"/>
                <a:cs typeface="+mn-cs"/>
              </a:rPr>
              <a:t>. Det kan være </a:t>
            </a:r>
            <a:r>
              <a:rPr lang="nb-NO" sz="1200" kern="1200" dirty="0" err="1">
                <a:solidFill>
                  <a:schemeClr val="tx1"/>
                </a:solidFill>
                <a:effectLst/>
                <a:latin typeface="+mn-lt"/>
                <a:ea typeface="+mn-ea"/>
                <a:cs typeface="+mn-cs"/>
              </a:rPr>
              <a:t>kjempelurt</a:t>
            </a:r>
            <a:r>
              <a:rPr lang="nb-NO" sz="1200" kern="1200" dirty="0">
                <a:solidFill>
                  <a:schemeClr val="tx1"/>
                </a:solidFill>
                <a:effectLst/>
                <a:latin typeface="+mn-lt"/>
                <a:ea typeface="+mn-ea"/>
                <a:cs typeface="+mn-cs"/>
              </a:rPr>
              <a:t> å sove litt på dagen om du har sovet dårlig om natten og skal gjøre noe konsentrasjonskrevende. Flere burde stoppe bilen og sove litt når de er trøtte. </a:t>
            </a:r>
            <a:r>
              <a:rPr lang="nb-NO" sz="1800" i="1" u="sng" dirty="0">
                <a:effectLst/>
                <a:latin typeface="Calibri" panose="020F0502020204030204" pitchFamily="34" charset="0"/>
                <a:ea typeface="Calibri" panose="020F0502020204030204" pitchFamily="34" charset="0"/>
                <a:cs typeface="Times New Roman" panose="02020603050405020304" pitchFamily="18" charset="0"/>
              </a:rPr>
              <a:t>Men: Hvis du sliter med å sovne om kvelden, og hvis du har et søvnproblem, da bør du ikke sove for mye på dagtid.</a:t>
            </a:r>
            <a:r>
              <a:rPr lang="nb-NO" sz="1800" u="sng" dirty="0">
                <a:effectLst/>
                <a:latin typeface="Calibri" panose="020F0502020204030204" pitchFamily="34" charset="0"/>
                <a:ea typeface="Calibri" panose="020F0502020204030204" pitchFamily="34" charset="0"/>
                <a:cs typeface="Times New Roman" panose="02020603050405020304" pitchFamily="18" charset="0"/>
              </a:rPr>
              <a:t> </a:t>
            </a:r>
            <a:endParaRPr lang="nb-NO" sz="1200" u="sng" kern="1200" dirty="0">
              <a:solidFill>
                <a:schemeClr val="tx1"/>
              </a:solidFill>
              <a:effectLst/>
              <a:latin typeface="+mn-lt"/>
              <a:ea typeface="+mn-ea"/>
              <a:cs typeface="+mn-cs"/>
            </a:endParaRPr>
          </a:p>
          <a:p>
            <a:endParaRPr lang="nb-NO" sz="1200" u="sng" kern="1200" dirty="0">
              <a:solidFill>
                <a:schemeClr val="tx1"/>
              </a:solidFill>
              <a:effectLst/>
              <a:latin typeface="+mn-lt"/>
              <a:ea typeface="+mn-ea"/>
              <a:cs typeface="+mn-cs"/>
            </a:endParaRPr>
          </a:p>
          <a:p>
            <a:r>
              <a:rPr lang="nb-NO" sz="1200" u="sng" kern="1200" dirty="0">
                <a:solidFill>
                  <a:schemeClr val="tx1"/>
                </a:solidFill>
                <a:effectLst/>
                <a:latin typeface="+mn-lt"/>
                <a:ea typeface="+mn-ea"/>
                <a:cs typeface="+mn-cs"/>
              </a:rPr>
              <a:t>Hva er forskjellen på </a:t>
            </a:r>
            <a:r>
              <a:rPr lang="nb-NO" sz="1200" u="sng" kern="1200" dirty="0" err="1">
                <a:solidFill>
                  <a:schemeClr val="tx1"/>
                </a:solidFill>
                <a:effectLst/>
                <a:latin typeface="+mn-lt"/>
                <a:ea typeface="+mn-ea"/>
                <a:cs typeface="+mn-cs"/>
              </a:rPr>
              <a:t>powernap</a:t>
            </a:r>
            <a:r>
              <a:rPr lang="nb-NO" sz="1200" u="sng" kern="1200" dirty="0">
                <a:solidFill>
                  <a:schemeClr val="tx1"/>
                </a:solidFill>
                <a:effectLst/>
                <a:latin typeface="+mn-lt"/>
                <a:ea typeface="+mn-ea"/>
                <a:cs typeface="+mn-cs"/>
              </a:rPr>
              <a:t> og å sove på dagtid? Det gjelder å unngå å falle i dyp søvn. </a:t>
            </a:r>
            <a:r>
              <a:rPr lang="nb-NO" sz="1200" kern="1200" dirty="0">
                <a:solidFill>
                  <a:schemeClr val="tx1"/>
                </a:solidFill>
                <a:effectLst/>
                <a:latin typeface="+mn-lt"/>
                <a:ea typeface="+mn-ea"/>
                <a:cs typeface="+mn-cs"/>
              </a:rPr>
              <a:t>Den britiske statsministeren Winston Churchill sov med et nøkkelknippe i hånden: Når nøklene falt i gulvet, var det et tegn på at han holdt på å sovne på ordentlig (dyp søvn), og da våknet han av lyden.</a:t>
            </a:r>
          </a:p>
          <a:p>
            <a:endParaRPr lang="nb-NO" sz="1200" b="1"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F3A327C7-813E-7948-B2DB-1661B1E00C43}" type="slidenum">
              <a:rPr lang="nb-NO" smtClean="0"/>
              <a:t>18</a:t>
            </a:fld>
            <a:endParaRPr lang="nb-NO"/>
          </a:p>
        </p:txBody>
      </p:sp>
    </p:spTree>
    <p:extLst>
      <p:ext uri="{BB962C8B-B14F-4D97-AF65-F5344CB8AC3E}">
        <p14:creationId xmlns:p14="http://schemas.microsoft.com/office/powerpoint/2010/main" val="737198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Noen MÅ jobbe om natten, som sykepleiere, nattevakter, politi, redningstjeneste osv. Det går helt fint for noen. Noen er A-mennesker og noen er B-mennesker, og for B-menneskene er gjerne kvelden den beste tiden. Det finnes mange mennesker som takler fint å dele opp søvnen sin, uten å få søvnproblemer, de sovner bra og nok uansett. Det finnes mange måter å sove på, </a:t>
            </a:r>
            <a:r>
              <a:rPr lang="nb-NO" sz="1200" b="1" kern="1200" dirty="0">
                <a:solidFill>
                  <a:schemeClr val="tx1"/>
                </a:solidFill>
                <a:effectLst/>
                <a:latin typeface="+mn-lt"/>
                <a:ea typeface="+mn-ea"/>
                <a:cs typeface="+mn-cs"/>
              </a:rPr>
              <a:t>og det viktigste er hvor mange timer du får i løpet av et døgn.</a:t>
            </a:r>
          </a:p>
          <a:p>
            <a:endParaRPr lang="nb-NO" b="1" dirty="0"/>
          </a:p>
          <a:p>
            <a:r>
              <a:rPr lang="nb-NO" b="1" dirty="0"/>
              <a:t>Bilde: jc-gellidon-Ow16ATZrs90-unsplash.jpg </a:t>
            </a:r>
          </a:p>
        </p:txBody>
      </p:sp>
      <p:sp>
        <p:nvSpPr>
          <p:cNvPr id="4" name="Plassholder for lysbildenummer 3"/>
          <p:cNvSpPr>
            <a:spLocks noGrp="1"/>
          </p:cNvSpPr>
          <p:nvPr>
            <p:ph type="sldNum" sz="quarter" idx="5"/>
          </p:nvPr>
        </p:nvSpPr>
        <p:spPr/>
        <p:txBody>
          <a:bodyPr/>
          <a:lstStyle/>
          <a:p>
            <a:fld id="{F3A327C7-813E-7948-B2DB-1661B1E00C43}" type="slidenum">
              <a:rPr lang="nb-NO" smtClean="0"/>
              <a:t>19</a:t>
            </a:fld>
            <a:endParaRPr lang="nb-NO"/>
          </a:p>
        </p:txBody>
      </p:sp>
    </p:spTree>
    <p:extLst>
      <p:ext uri="{BB962C8B-B14F-4D97-AF65-F5344CB8AC3E}">
        <p14:creationId xmlns:p14="http://schemas.microsoft.com/office/powerpoint/2010/main" val="2268693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Gratis app – </a:t>
            </a:r>
            <a:r>
              <a:rPr lang="nb-NO" sz="1200" b="1" kern="1200" dirty="0" err="1">
                <a:solidFill>
                  <a:schemeClr val="tx1"/>
                </a:solidFill>
                <a:effectLst/>
                <a:latin typeface="+mn-lt"/>
                <a:ea typeface="+mn-ea"/>
                <a:cs typeface="+mn-cs"/>
              </a:rPr>
              <a:t>sleep</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diary</a:t>
            </a:r>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For spesielt interesserte, som vil regne ut sin egen søvneffektivitet. I stedet for å skrive søvnlogg på et ark.</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F3A327C7-813E-7948-B2DB-1661B1E00C43}" type="slidenum">
              <a:rPr lang="nb-NO" smtClean="0"/>
              <a:t>20</a:t>
            </a:fld>
            <a:endParaRPr lang="nb-NO"/>
          </a:p>
        </p:txBody>
      </p:sp>
    </p:spTree>
    <p:extLst>
      <p:ext uri="{BB962C8B-B14F-4D97-AF65-F5344CB8AC3E}">
        <p14:creationId xmlns:p14="http://schemas.microsoft.com/office/powerpoint/2010/main" val="665773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Det viser seg at det er en tydelig sammenheng mellom skjermbruk og </a:t>
            </a:r>
            <a:r>
              <a:rPr lang="nb-NO" sz="1200" kern="1200" dirty="0">
                <a:solidFill>
                  <a:schemeClr val="tx1"/>
                </a:solidFill>
                <a:effectLst/>
                <a:latin typeface="+mn-lt"/>
                <a:ea typeface="+mn-ea"/>
                <a:cs typeface="+mn-cs"/>
              </a:rPr>
              <a:t>antall timer søvn. Hvorfor tror dere noen jenter sover mindre enn gutter, selv om det ikke er mye mindre? (la spørsmålet henge, ta en kunstpause) Det skal dere snakke om etterpå.</a:t>
            </a:r>
          </a:p>
          <a:p>
            <a:r>
              <a:rPr lang="nb-NO" sz="1200" kern="1200" dirty="0">
                <a:solidFill>
                  <a:schemeClr val="tx1"/>
                </a:solidFill>
                <a:effectLst/>
                <a:latin typeface="+mn-lt"/>
                <a:ea typeface="+mn-ea"/>
                <a:cs typeface="+mn-cs"/>
              </a:rPr>
              <a:t>Husker dere fra sist, at å sove mindre enn 6-7 timer hver natt øker risikoen for depresjon? Voksne trenger 7 timer. Ungdom trenger mer.</a:t>
            </a:r>
          </a:p>
          <a:p>
            <a:endParaRPr lang="nb-NO" dirty="0"/>
          </a:p>
        </p:txBody>
      </p:sp>
      <p:sp>
        <p:nvSpPr>
          <p:cNvPr id="4" name="Plassholder for lysbildenummer 3"/>
          <p:cNvSpPr>
            <a:spLocks noGrp="1"/>
          </p:cNvSpPr>
          <p:nvPr>
            <p:ph type="sldNum" sz="quarter" idx="5"/>
          </p:nvPr>
        </p:nvSpPr>
        <p:spPr/>
        <p:txBody>
          <a:bodyPr/>
          <a:lstStyle/>
          <a:p>
            <a:fld id="{F3A327C7-813E-7948-B2DB-1661B1E00C43}" type="slidenum">
              <a:rPr lang="nb-NO" smtClean="0"/>
              <a:t>3</a:t>
            </a:fld>
            <a:endParaRPr lang="nb-NO"/>
          </a:p>
        </p:txBody>
      </p:sp>
    </p:spTree>
    <p:extLst>
      <p:ext uri="{BB962C8B-B14F-4D97-AF65-F5344CB8AC3E}">
        <p14:creationId xmlns:p14="http://schemas.microsoft.com/office/powerpoint/2010/main" val="203513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Hva skjer når vi </a:t>
            </a:r>
            <a:r>
              <a:rPr lang="nb-NO" sz="1200" b="1" kern="1200" dirty="0" err="1">
                <a:solidFill>
                  <a:schemeClr val="tx1"/>
                </a:solidFill>
                <a:effectLst/>
                <a:latin typeface="+mn-lt"/>
                <a:ea typeface="+mn-ea"/>
                <a:cs typeface="+mn-cs"/>
              </a:rPr>
              <a:t>scroller</a:t>
            </a: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a:t>
            </a:r>
          </a:p>
          <a:p>
            <a:r>
              <a:rPr lang="nb-NO" sz="1200" i="1" kern="1200" dirty="0">
                <a:solidFill>
                  <a:schemeClr val="tx1"/>
                </a:solidFill>
                <a:effectLst/>
                <a:latin typeface="+mn-lt"/>
                <a:ea typeface="+mn-ea"/>
                <a:cs typeface="+mn-cs"/>
              </a:rPr>
              <a:t>«Mobilen gjør at jeg får mye tanker, og ikke klarer å koble av. Det påvirker skoledagen, jeg mister konsentrasjonsevnen og motivasjon og har egentlig bare lyst å sove.»</a:t>
            </a: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hlinkClick r:id="rId3"/>
              </a:rPr>
              <a:t>https://www.nrk.no/sorlandet/scroller-mer---sover-mindre-1.15957593</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F3A327C7-813E-7948-B2DB-1661B1E00C43}" type="slidenum">
              <a:rPr lang="nb-NO" smtClean="0"/>
              <a:t>4</a:t>
            </a:fld>
            <a:endParaRPr lang="nb-NO"/>
          </a:p>
        </p:txBody>
      </p:sp>
    </p:spTree>
    <p:extLst>
      <p:ext uri="{BB962C8B-B14F-4D97-AF65-F5344CB8AC3E}">
        <p14:creationId xmlns:p14="http://schemas.microsoft.com/office/powerpoint/2010/main" val="2567142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Mange unge sovner først naturlig ved midnatt, selv om de ikke </a:t>
            </a:r>
            <a:r>
              <a:rPr lang="nb-NO" sz="1200" b="1" kern="1200" dirty="0" err="1">
                <a:solidFill>
                  <a:schemeClr val="tx1"/>
                </a:solidFill>
                <a:effectLst/>
                <a:latin typeface="+mn-lt"/>
                <a:ea typeface="+mn-ea"/>
                <a:cs typeface="+mn-cs"/>
              </a:rPr>
              <a:t>scroller</a:t>
            </a:r>
            <a:r>
              <a:rPr lang="nb-NO" sz="1200" b="1" kern="1200" dirty="0">
                <a:solidFill>
                  <a:schemeClr val="tx1"/>
                </a:solidFill>
                <a:effectLst/>
                <a:latin typeface="+mn-lt"/>
                <a:ea typeface="+mn-ea"/>
                <a:cs typeface="+mn-cs"/>
              </a:rPr>
              <a:t> på mobilen</a:t>
            </a:r>
            <a:r>
              <a:rPr lang="nb-NO" sz="1200" kern="1200" dirty="0">
                <a:solidFill>
                  <a:schemeClr val="tx1"/>
                </a:solidFill>
                <a:effectLst/>
                <a:latin typeface="+mn-lt"/>
                <a:ea typeface="+mn-ea"/>
                <a:cs typeface="+mn-cs"/>
              </a:rPr>
              <a:t>. Slik er det over hele verden. Ungdommers søvn er faktisk annerledes enn hos voksne. Det skyldes biologiske endringer i kroppen. Disse endringene gjør at ungdom kan ha vanskeligere for å bli trøtte om kvelden. Og gjør at ungdommer kan trenge å sove litt lengre om morgenen enn voksne. </a:t>
            </a:r>
          </a:p>
          <a:p>
            <a:endParaRPr lang="nb-NO"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Fotograf: Jonas Ingstad. Med samtykke fra prosjekt Robust Ungdom v/</a:t>
            </a:r>
            <a:r>
              <a:rPr lang="nb-NO" sz="1200" kern="1200" dirty="0" err="1">
                <a:solidFill>
                  <a:schemeClr val="tx1"/>
                </a:solidFill>
                <a:effectLst/>
                <a:latin typeface="+mn-lt"/>
                <a:ea typeface="+mn-ea"/>
                <a:cs typeface="+mn-cs"/>
              </a:rPr>
              <a:t>Anne.K</a:t>
            </a:r>
            <a:r>
              <a:rPr lang="nb-NO" sz="1200" kern="1200" dirty="0">
                <a:solidFill>
                  <a:schemeClr val="tx1"/>
                </a:solidFill>
                <a:effectLst/>
                <a:latin typeface="+mn-lt"/>
                <a:ea typeface="+mn-ea"/>
                <a:cs typeface="+mn-cs"/>
              </a:rPr>
              <a:t> Imenes</a:t>
            </a:r>
          </a:p>
          <a:p>
            <a:endParaRPr lang="nb-NO" sz="1200" b="1"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04AA818F-5623-F046-AAAC-88AEFFE58002}" type="slidenum">
              <a:rPr lang="nn-NO" smtClean="0"/>
              <a:pPr/>
              <a:t>5</a:t>
            </a:fld>
            <a:endParaRPr lang="nn-NO"/>
          </a:p>
        </p:txBody>
      </p:sp>
    </p:spTree>
    <p:extLst>
      <p:ext uri="{BB962C8B-B14F-4D97-AF65-F5344CB8AC3E}">
        <p14:creationId xmlns:p14="http://schemas.microsoft.com/office/powerpoint/2010/main" val="2172895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Senere skolestart: </a:t>
            </a:r>
            <a:r>
              <a:rPr lang="nb-NO" sz="1200" kern="1200" dirty="0">
                <a:solidFill>
                  <a:schemeClr val="tx1"/>
                </a:solidFill>
                <a:effectLst/>
                <a:latin typeface="+mn-lt"/>
                <a:ea typeface="+mn-ea"/>
                <a:cs typeface="+mn-cs"/>
              </a:rPr>
              <a:t>Derfor anbefaler forskere at skolen ikke starter for tidlig. Da presterer elevene bedre ,</a:t>
            </a:r>
            <a:r>
              <a:rPr lang="nb-NO" sz="1200" kern="1200" baseline="300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Det viser en rekke studier, for eksempel fra </a:t>
            </a:r>
            <a:r>
              <a:rPr lang="nb-NO" sz="1200" kern="1200" dirty="0" err="1">
                <a:solidFill>
                  <a:schemeClr val="tx1"/>
                </a:solidFill>
                <a:effectLst/>
                <a:latin typeface="+mn-lt"/>
                <a:ea typeface="+mn-ea"/>
                <a:cs typeface="+mn-cs"/>
              </a:rPr>
              <a:t>University</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of</a:t>
            </a:r>
            <a:r>
              <a:rPr lang="nb-NO" sz="1200" kern="1200" dirty="0">
                <a:solidFill>
                  <a:schemeClr val="tx1"/>
                </a:solidFill>
                <a:effectLst/>
                <a:latin typeface="+mn-lt"/>
                <a:ea typeface="+mn-ea"/>
                <a:cs typeface="+mn-cs"/>
              </a:rPr>
              <a:t> Minnesota i USA. Elevene fikk bedre resultater, mindre fravær og mindre psykiske plager når de begynte litt senere på skolen. </a:t>
            </a:r>
          </a:p>
          <a:p>
            <a:pPr lvl="0"/>
            <a:endParaRPr lang="nb-NO" sz="1200" kern="1200" dirty="0">
              <a:solidFill>
                <a:schemeClr val="tx1"/>
              </a:solidFill>
              <a:effectLst/>
              <a:latin typeface="+mn-lt"/>
              <a:ea typeface="+mn-ea"/>
              <a:cs typeface="+mn-cs"/>
            </a:endParaRPr>
          </a:p>
          <a:p>
            <a:r>
              <a:rPr lang="nb-NO" sz="1200" kern="1200" dirty="0" err="1">
                <a:solidFill>
                  <a:schemeClr val="tx1"/>
                </a:solidFill>
                <a:effectLst/>
                <a:latin typeface="+mn-lt"/>
                <a:ea typeface="+mn-ea"/>
                <a:cs typeface="+mn-cs"/>
              </a:rPr>
              <a:t>Estensen</a:t>
            </a:r>
            <a:r>
              <a:rPr lang="nb-NO" sz="1200" kern="1200" dirty="0">
                <a:solidFill>
                  <a:schemeClr val="tx1"/>
                </a:solidFill>
                <a:effectLst/>
                <a:latin typeface="+mn-lt"/>
                <a:ea typeface="+mn-ea"/>
                <a:cs typeface="+mn-cs"/>
              </a:rPr>
              <a:t>, M.B. Amerikansk studie: Ungdom trenger å sove lengre om morgenen. </a:t>
            </a:r>
            <a:r>
              <a:rPr lang="nb-NO" sz="1200" i="1" kern="1200" dirty="0">
                <a:solidFill>
                  <a:schemeClr val="tx1"/>
                </a:solidFill>
                <a:effectLst/>
                <a:latin typeface="+mn-lt"/>
                <a:ea typeface="+mn-ea"/>
                <a:cs typeface="+mn-cs"/>
              </a:rPr>
              <a:t>VG nett.</a:t>
            </a:r>
            <a:r>
              <a:rPr lang="nb-NO" sz="1200" kern="1200" dirty="0">
                <a:solidFill>
                  <a:schemeClr val="tx1"/>
                </a:solidFill>
                <a:effectLst/>
                <a:latin typeface="+mn-lt"/>
                <a:ea typeface="+mn-ea"/>
                <a:cs typeface="+mn-cs"/>
              </a:rPr>
              <a:t> (11.02.2016). </a:t>
            </a:r>
            <a:r>
              <a:rPr lang="nb-NO" sz="1200" u="sng" kern="1200" dirty="0">
                <a:solidFill>
                  <a:schemeClr val="tx1"/>
                </a:solidFill>
                <a:effectLst/>
                <a:latin typeface="+mn-lt"/>
                <a:ea typeface="+mn-ea"/>
                <a:cs typeface="+mn-cs"/>
                <a:hlinkClick r:id="rId3"/>
              </a:rPr>
              <a:t>https://www.vg.no/forbruker/helse/i/E7lEG/amerikansk-studie-ungdommer-trenger-aa-sove-lengre-om-morgenen</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err="1">
                <a:solidFill>
                  <a:schemeClr val="tx1"/>
                </a:solidFill>
                <a:effectLst/>
                <a:latin typeface="+mn-lt"/>
                <a:ea typeface="+mn-ea"/>
                <a:cs typeface="+mn-cs"/>
              </a:rPr>
              <a:t>Lundetræ</a:t>
            </a:r>
            <a:r>
              <a:rPr lang="nb-NO" sz="1200" kern="1200" dirty="0">
                <a:solidFill>
                  <a:schemeClr val="tx1"/>
                </a:solidFill>
                <a:effectLst/>
                <a:latin typeface="+mn-lt"/>
                <a:ea typeface="+mn-ea"/>
                <a:cs typeface="+mn-cs"/>
              </a:rPr>
              <a:t>, R. S. &amp; Bjorvatn, B. (2016) </a:t>
            </a:r>
            <a:r>
              <a:rPr lang="nb-NO" sz="1200" i="1" kern="1200" dirty="0">
                <a:solidFill>
                  <a:schemeClr val="tx1"/>
                </a:solidFill>
                <a:effectLst/>
                <a:latin typeface="+mn-lt"/>
                <a:ea typeface="+mn-ea"/>
                <a:cs typeface="+mn-cs"/>
              </a:rPr>
              <a:t>Kartlegging av søvnvansker hos norske ungdommer</a:t>
            </a:r>
            <a:r>
              <a:rPr lang="nb-NO" sz="1200" kern="1200" dirty="0">
                <a:solidFill>
                  <a:schemeClr val="tx1"/>
                </a:solidFill>
                <a:effectLst/>
                <a:latin typeface="+mn-lt"/>
                <a:ea typeface="+mn-ea"/>
                <a:cs typeface="+mn-cs"/>
              </a:rPr>
              <a:t>. Hentet fra </a:t>
            </a:r>
            <a:r>
              <a:rPr lang="nb-NO" sz="1200" u="sng" kern="1200" dirty="0">
                <a:solidFill>
                  <a:schemeClr val="tx1"/>
                </a:solidFill>
                <a:effectLst/>
                <a:latin typeface="+mn-lt"/>
                <a:ea typeface="+mn-ea"/>
                <a:cs typeface="+mn-cs"/>
                <a:hlinkClick r:id="rId4"/>
              </a:rPr>
              <a:t>https://helse-bergen.no/seksjon/sovno/Documents/S%C3%B8vnvaner%20hos%20norske%20ungdommer.pdf</a:t>
            </a:r>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a:t>
            </a:r>
            <a:r>
              <a:rPr lang="nb-NO" sz="1200" b="1" kern="1200" dirty="0" err="1">
                <a:solidFill>
                  <a:schemeClr val="tx1"/>
                </a:solidFill>
                <a:effectLst/>
                <a:latin typeface="+mn-lt"/>
                <a:ea typeface="+mn-ea"/>
                <a:cs typeface="+mn-cs"/>
              </a:rPr>
              <a:t>Bakgrunnsinfo</a:t>
            </a:r>
            <a:r>
              <a:rPr lang="nb-NO" sz="1200" b="1" kern="1200" dirty="0">
                <a:solidFill>
                  <a:schemeClr val="tx1"/>
                </a:solidFill>
                <a:effectLst/>
                <a:latin typeface="+mn-lt"/>
                <a:ea typeface="+mn-ea"/>
                <a:cs typeface="+mn-cs"/>
              </a:rPr>
              <a:t>: Søvnen er annerledes. </a:t>
            </a:r>
            <a:r>
              <a:rPr lang="nb-NO" sz="1200" kern="1200" dirty="0">
                <a:solidFill>
                  <a:schemeClr val="tx1"/>
                </a:solidFill>
                <a:effectLst/>
                <a:latin typeface="+mn-lt"/>
                <a:ea typeface="+mn-ea"/>
                <a:cs typeface="+mn-cs"/>
              </a:rPr>
              <a:t>Tenåringer har mindre drømmesøvn, mer tyngdesøvn, noe som kan gi konstant «jetlag», og mer sløvhet. Den indre biologiske klokka til ungdom i alderen 14–20 år er innstilt annerledes enn voksnes. Mange sovner naturlig først ved midnatt. En studie ved </a:t>
            </a:r>
            <a:r>
              <a:rPr lang="nb-NO" sz="1200" kern="1200" dirty="0" err="1">
                <a:solidFill>
                  <a:schemeClr val="tx1"/>
                </a:solidFill>
                <a:effectLst/>
                <a:latin typeface="+mn-lt"/>
                <a:ea typeface="+mn-ea"/>
                <a:cs typeface="+mn-cs"/>
              </a:rPr>
              <a:t>University</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of</a:t>
            </a:r>
            <a:r>
              <a:rPr lang="nb-NO" sz="1200" kern="1200" dirty="0">
                <a:solidFill>
                  <a:schemeClr val="tx1"/>
                </a:solidFill>
                <a:effectLst/>
                <a:latin typeface="+mn-lt"/>
                <a:ea typeface="+mn-ea"/>
                <a:cs typeface="+mn-cs"/>
              </a:rPr>
              <a:t> Minnesota i USA konkluderer med at ungdom presterer bedre når de begynner senere på skolen. En del voksne vil kanskje tenke at hvis ungdommen får begynne senere på skolen, så vil det bare føre til at de legger seg enda senere, men det viste seg å ikke være tilfellet. Elevene fikk bedre resultater, det var mindre fravær og det ble rapportert mindre psykiske plager. Samtidig har elevene fortsatt behov for å sove åtte-ni timer.)</a:t>
            </a:r>
          </a:p>
          <a:p>
            <a:endParaRPr lang="nb-NO" sz="1200" kern="1200" dirty="0">
              <a:solidFill>
                <a:schemeClr val="tx1"/>
              </a:solidFill>
              <a:effectLst/>
              <a:latin typeface="+mn-lt"/>
              <a:ea typeface="+mn-ea"/>
              <a:cs typeface="+mn-cs"/>
            </a:endParaRPr>
          </a:p>
          <a:p>
            <a:r>
              <a:rPr lang="nb-NO" sz="1200" kern="1200" dirty="0" err="1">
                <a:solidFill>
                  <a:schemeClr val="tx1"/>
                </a:solidFill>
                <a:effectLst/>
                <a:latin typeface="+mn-lt"/>
                <a:ea typeface="+mn-ea"/>
                <a:cs typeface="+mn-cs"/>
              </a:rPr>
              <a:t>Kyla</a:t>
            </a:r>
            <a:r>
              <a:rPr lang="nb-NO" sz="1200" kern="1200" dirty="0">
                <a:solidFill>
                  <a:schemeClr val="tx1"/>
                </a:solidFill>
                <a:effectLst/>
                <a:latin typeface="+mn-lt"/>
                <a:ea typeface="+mn-ea"/>
                <a:cs typeface="+mn-cs"/>
              </a:rPr>
              <a:t>, L. </a:t>
            </a:r>
            <a:r>
              <a:rPr lang="nb-NO" sz="1200" kern="1200" dirty="0" err="1">
                <a:solidFill>
                  <a:schemeClr val="tx1"/>
                </a:solidFill>
                <a:effectLst/>
                <a:latin typeface="+mn-lt"/>
                <a:ea typeface="+mn-ea"/>
                <a:cs typeface="+mn-cs"/>
              </a:rPr>
              <a:t>Wahlstrom</a:t>
            </a:r>
            <a:r>
              <a:rPr lang="nb-NO" sz="1200" kern="1200" dirty="0">
                <a:solidFill>
                  <a:schemeClr val="tx1"/>
                </a:solidFill>
                <a:effectLst/>
                <a:latin typeface="+mn-lt"/>
                <a:ea typeface="+mn-ea"/>
                <a:cs typeface="+mn-cs"/>
              </a:rPr>
              <a:t>, Aron T Berger, &amp; Rachel </a:t>
            </a:r>
            <a:r>
              <a:rPr lang="nb-NO" sz="1200" kern="1200" dirty="0" err="1">
                <a:solidFill>
                  <a:schemeClr val="tx1"/>
                </a:solidFill>
                <a:effectLst/>
                <a:latin typeface="+mn-lt"/>
                <a:ea typeface="+mn-ea"/>
                <a:cs typeface="+mn-cs"/>
              </a:rPr>
              <a:t>Widome</a:t>
            </a:r>
            <a:r>
              <a:rPr lang="nb-NO" sz="1200" kern="1200" dirty="0">
                <a:solidFill>
                  <a:schemeClr val="tx1"/>
                </a:solidFill>
                <a:effectLst/>
                <a:latin typeface="+mn-lt"/>
                <a:ea typeface="+mn-ea"/>
                <a:cs typeface="+mn-cs"/>
              </a:rPr>
              <a:t> (2017). Relationships </a:t>
            </a:r>
            <a:r>
              <a:rPr lang="nb-NO" sz="1200" kern="1200" dirty="0" err="1">
                <a:solidFill>
                  <a:schemeClr val="tx1"/>
                </a:solidFill>
                <a:effectLst/>
                <a:latin typeface="+mn-lt"/>
                <a:ea typeface="+mn-ea"/>
                <a:cs typeface="+mn-cs"/>
              </a:rPr>
              <a:t>between</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school</a:t>
            </a:r>
            <a:r>
              <a:rPr lang="nb-NO" sz="1200" kern="1200" dirty="0">
                <a:solidFill>
                  <a:schemeClr val="tx1"/>
                </a:solidFill>
                <a:effectLst/>
                <a:latin typeface="+mn-lt"/>
                <a:ea typeface="+mn-ea"/>
                <a:cs typeface="+mn-cs"/>
              </a:rPr>
              <a:t> start time, </a:t>
            </a:r>
            <a:r>
              <a:rPr lang="nb-NO" sz="1200" kern="1200" dirty="0" err="1">
                <a:solidFill>
                  <a:schemeClr val="tx1"/>
                </a:solidFill>
                <a:effectLst/>
                <a:latin typeface="+mn-lt"/>
                <a:ea typeface="+mn-ea"/>
                <a:cs typeface="+mn-cs"/>
              </a:rPr>
              <a:t>sleep</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duration</a:t>
            </a:r>
            <a:r>
              <a:rPr lang="nb-NO" sz="1200" kern="1200" dirty="0">
                <a:solidFill>
                  <a:schemeClr val="tx1"/>
                </a:solidFill>
                <a:effectLst/>
                <a:latin typeface="+mn-lt"/>
                <a:ea typeface="+mn-ea"/>
                <a:cs typeface="+mn-cs"/>
              </a:rPr>
              <a:t>, and </a:t>
            </a:r>
            <a:r>
              <a:rPr lang="nb-NO" sz="1200" kern="1200" dirty="0" err="1">
                <a:solidFill>
                  <a:schemeClr val="tx1"/>
                </a:solidFill>
                <a:effectLst/>
                <a:latin typeface="+mn-lt"/>
                <a:ea typeface="+mn-ea"/>
                <a:cs typeface="+mn-cs"/>
              </a:rPr>
              <a:t>adolescent</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behaviours</a:t>
            </a:r>
            <a:r>
              <a:rPr lang="nb-NO" sz="1200" kern="1200" dirty="0">
                <a:solidFill>
                  <a:schemeClr val="tx1"/>
                </a:solidFill>
                <a:effectLst/>
                <a:latin typeface="+mn-lt"/>
                <a:ea typeface="+mn-ea"/>
                <a:cs typeface="+mn-cs"/>
              </a:rPr>
              <a:t>. </a:t>
            </a:r>
            <a:r>
              <a:rPr lang="nb-NO" sz="1200" i="1" kern="1200" dirty="0" err="1">
                <a:solidFill>
                  <a:schemeClr val="tx1"/>
                </a:solidFill>
                <a:effectLst/>
                <a:latin typeface="+mn-lt"/>
                <a:ea typeface="+mn-ea"/>
                <a:cs typeface="+mn-cs"/>
              </a:rPr>
              <a:t>Sleep</a:t>
            </a:r>
            <a:r>
              <a:rPr lang="nb-NO" sz="1200" i="1" kern="1200" dirty="0">
                <a:solidFill>
                  <a:schemeClr val="tx1"/>
                </a:solidFill>
                <a:effectLst/>
                <a:latin typeface="+mn-lt"/>
                <a:ea typeface="+mn-ea"/>
                <a:cs typeface="+mn-cs"/>
              </a:rPr>
              <a:t> Health, vol 3, </a:t>
            </a:r>
            <a:r>
              <a:rPr lang="nb-NO" sz="1200" i="1" kern="1200" dirty="0" err="1">
                <a:solidFill>
                  <a:schemeClr val="tx1"/>
                </a:solidFill>
                <a:effectLst/>
                <a:latin typeface="+mn-lt"/>
                <a:ea typeface="+mn-ea"/>
                <a:cs typeface="+mn-cs"/>
              </a:rPr>
              <a:t>issue</a:t>
            </a:r>
            <a:r>
              <a:rPr lang="nb-NO" sz="1200" i="1" kern="1200" dirty="0">
                <a:solidFill>
                  <a:schemeClr val="tx1"/>
                </a:solidFill>
                <a:effectLst/>
                <a:latin typeface="+mn-lt"/>
                <a:ea typeface="+mn-ea"/>
                <a:cs typeface="+mn-cs"/>
              </a:rPr>
              <a:t> 3, June 2017, 216-221.</a:t>
            </a:r>
            <a:r>
              <a:rPr lang="nb-NO" sz="1200" kern="1200" dirty="0">
                <a:solidFill>
                  <a:schemeClr val="tx1"/>
                </a:solidFill>
                <a:effectLst/>
                <a:latin typeface="+mn-lt"/>
                <a:ea typeface="+mn-ea"/>
                <a:cs typeface="+mn-cs"/>
              </a:rPr>
              <a:t> </a:t>
            </a:r>
            <a:r>
              <a:rPr lang="nb-NO" sz="1200" u="sng" kern="1200" dirty="0">
                <a:solidFill>
                  <a:schemeClr val="tx1"/>
                </a:solidFill>
                <a:effectLst/>
                <a:latin typeface="+mn-lt"/>
                <a:ea typeface="+mn-ea"/>
                <a:cs typeface="+mn-cs"/>
                <a:hlinkClick r:id="rId5" tooltip="Persistent link using digital object identifier"/>
              </a:rPr>
              <a:t>https://doi.org/10.1016/j.sleh.2017.03.002</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5"/>
          </p:nvPr>
        </p:nvSpPr>
        <p:spPr/>
        <p:txBody>
          <a:bodyPr/>
          <a:lstStyle/>
          <a:p>
            <a:fld id="{FE35306C-046B-D142-9D81-2C70FD665CD3}" type="slidenum">
              <a:rPr lang="nb-NO" smtClean="0"/>
              <a:t>6</a:t>
            </a:fld>
            <a:endParaRPr lang="nb-NO"/>
          </a:p>
        </p:txBody>
      </p:sp>
    </p:spTree>
    <p:extLst>
      <p:ext uri="{BB962C8B-B14F-4D97-AF65-F5344CB8AC3E}">
        <p14:creationId xmlns:p14="http://schemas.microsoft.com/office/powerpoint/2010/main" val="2758660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Kilde:</a:t>
            </a:r>
          </a:p>
          <a:p>
            <a:r>
              <a:rPr lang="nb-NO" dirty="0" err="1"/>
              <a:t>https</a:t>
            </a:r>
            <a:r>
              <a:rPr lang="nb-NO" dirty="0"/>
              <a:t>://</a:t>
            </a:r>
            <a:r>
              <a:rPr lang="nb-NO" dirty="0" err="1"/>
              <a:t>www.aftenposten.no</a:t>
            </a:r>
            <a:r>
              <a:rPr lang="nb-NO" dirty="0"/>
              <a:t>/</a:t>
            </a:r>
            <a:r>
              <a:rPr lang="nb-NO" dirty="0" err="1"/>
              <a:t>norge</a:t>
            </a:r>
            <a:r>
              <a:rPr lang="nb-NO" dirty="0"/>
              <a:t>/i/Q7PP/ungdom-som-legger-seg-foer-kl-23-har-best-karakterer</a:t>
            </a:r>
          </a:p>
          <a:p>
            <a:endParaRPr lang="nb-NO" dirty="0"/>
          </a:p>
          <a:p>
            <a:r>
              <a:rPr lang="nb-NO" dirty="0"/>
              <a:t>Bilde: Jonas Ingstad. Med samtykke fra prosjekt Robust Ungdom v/Anne-Kristin Imenes</a:t>
            </a:r>
          </a:p>
        </p:txBody>
      </p:sp>
      <p:sp>
        <p:nvSpPr>
          <p:cNvPr id="4" name="Plassholder for lysbildenummer 3"/>
          <p:cNvSpPr>
            <a:spLocks noGrp="1"/>
          </p:cNvSpPr>
          <p:nvPr>
            <p:ph type="sldNum" sz="quarter" idx="5"/>
          </p:nvPr>
        </p:nvSpPr>
        <p:spPr/>
        <p:txBody>
          <a:bodyPr/>
          <a:lstStyle/>
          <a:p>
            <a:fld id="{E583B50C-2C7C-C04C-87AD-7AD74680E213}" type="slidenum">
              <a:rPr lang="nb-NO" smtClean="0"/>
              <a:t>7</a:t>
            </a:fld>
            <a:endParaRPr lang="nb-NO"/>
          </a:p>
        </p:txBody>
      </p:sp>
    </p:spTree>
    <p:extLst>
      <p:ext uri="{BB962C8B-B14F-4D97-AF65-F5344CB8AC3E}">
        <p14:creationId xmlns:p14="http://schemas.microsoft.com/office/powerpoint/2010/main" val="2822356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VI SKAL NÅ SE FILMKLIPP OM HVORDAN SØVN PÅVIRKER PRESTASJONENE VÅRE:</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Filmklipp:</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BBC dokumentaren ”Den viktige søvnen” 4 minutter (spor 10.00-14.30)</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Om søvn, læring og hukommelse hos voksne (tasteoppgaven)</a:t>
            </a:r>
          </a:p>
          <a:p>
            <a:r>
              <a:rPr lang="nb-NO" sz="1200" kern="1200" dirty="0">
                <a:solidFill>
                  <a:schemeClr val="tx1"/>
                </a:solidFill>
                <a:effectLst/>
                <a:latin typeface="+mn-lt"/>
                <a:ea typeface="+mn-ea"/>
                <a:cs typeface="+mn-cs"/>
              </a:rPr>
              <a:t>Kan lastes ned fra AV-sentralen i Kristiansand </a:t>
            </a:r>
            <a:endParaRPr lang="nb-NO" dirty="0"/>
          </a:p>
        </p:txBody>
      </p:sp>
      <p:sp>
        <p:nvSpPr>
          <p:cNvPr id="4" name="Plassholder for lysbildenummer 3"/>
          <p:cNvSpPr>
            <a:spLocks noGrp="1"/>
          </p:cNvSpPr>
          <p:nvPr>
            <p:ph type="sldNum" sz="quarter" idx="5"/>
          </p:nvPr>
        </p:nvSpPr>
        <p:spPr/>
        <p:txBody>
          <a:bodyPr/>
          <a:lstStyle/>
          <a:p>
            <a:fld id="{F3A327C7-813E-7948-B2DB-1661B1E00C43}" type="slidenum">
              <a:rPr lang="nb-NO" smtClean="0"/>
              <a:t>8</a:t>
            </a:fld>
            <a:endParaRPr lang="nb-NO"/>
          </a:p>
        </p:txBody>
      </p:sp>
    </p:spTree>
    <p:extLst>
      <p:ext uri="{BB962C8B-B14F-4D97-AF65-F5344CB8AC3E}">
        <p14:creationId xmlns:p14="http://schemas.microsoft.com/office/powerpoint/2010/main" val="917432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Kanskje har du ikke senere skolestart, kanskje er du blant dem som må tidlig opp for å reise langt med buss, hva kan du gjøre da for å få nok søvn? Her kommer noen tips som kan hjelpe deg til å sovne om kvelden.</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Dyp pust </a:t>
            </a:r>
            <a:r>
              <a:rPr lang="nb-NO" sz="1200" kern="1200" dirty="0">
                <a:solidFill>
                  <a:schemeClr val="tx1"/>
                </a:solidFill>
                <a:effectLst/>
                <a:latin typeface="+mn-lt"/>
                <a:ea typeface="+mn-ea"/>
                <a:cs typeface="+mn-cs"/>
              </a:rPr>
              <a:t>Når dere skal hvile, bør dere fokusere på å puste dypt med magen. Hva er poenget med det? Svaret er at dyp pust virker stressreduserende. Pusten er det viktigste verktøyet vi har for å stresse ned, og håndtere stress og press. Jo mer stressende vi lever, jo dårligere puster vi. Uten at vi tenker over det, blir pusten kortere og mer overfladisk, med bevegelse kun øverst i brystet. Dette kalles brystpust. Eller stresspust, fordi den girer kroppen opp. Ved å puste saktere og dypere, med magen, kan vi dempe stresset i kroppen. Vi kan gi hjernen beskjed om å ta det med ro: «Å, så jeg trenger ikke stresse, jeg er ikke i en livstruende situasjon likevel?». Å puste rolig er nesten som å slå av en bryter i kroppen: Pulsen går ned, blodtrykket går ned, fordøyelsen blir bedre, vi tenker klarere, og får en hyggeligere stemme.</a:t>
            </a:r>
          </a:p>
          <a:p>
            <a:endParaRPr lang="nb-NO" dirty="0"/>
          </a:p>
        </p:txBody>
      </p:sp>
      <p:sp>
        <p:nvSpPr>
          <p:cNvPr id="4" name="Plassholder for lysbildenummer 3"/>
          <p:cNvSpPr>
            <a:spLocks noGrp="1"/>
          </p:cNvSpPr>
          <p:nvPr>
            <p:ph type="sldNum" sz="quarter" idx="5"/>
          </p:nvPr>
        </p:nvSpPr>
        <p:spPr/>
        <p:txBody>
          <a:bodyPr/>
          <a:lstStyle/>
          <a:p>
            <a:fld id="{F3A327C7-813E-7948-B2DB-1661B1E00C43}" type="slidenum">
              <a:rPr lang="nb-NO" smtClean="0"/>
              <a:t>9</a:t>
            </a:fld>
            <a:endParaRPr lang="nb-NO"/>
          </a:p>
        </p:txBody>
      </p:sp>
    </p:spTree>
    <p:extLst>
      <p:ext uri="{BB962C8B-B14F-4D97-AF65-F5344CB8AC3E}">
        <p14:creationId xmlns:p14="http://schemas.microsoft.com/office/powerpoint/2010/main" val="3511596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Utdelte ballonger </a:t>
            </a:r>
            <a:r>
              <a:rPr lang="nb-NO" sz="1200" kern="1200" dirty="0">
                <a:solidFill>
                  <a:schemeClr val="tx1"/>
                </a:solidFill>
                <a:effectLst/>
                <a:latin typeface="+mn-lt"/>
                <a:ea typeface="+mn-ea"/>
                <a:cs typeface="+mn-cs"/>
              </a:rPr>
              <a:t>La meg vise brystpust: Med overfladisk stresspusting er det umulig å blåse opp en ballong. For å klare å blåse opp, må jeg bruke magepust og magemuskler. Ta noen skikkelige dype drag. Se her.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Prøv nå:</a:t>
            </a:r>
            <a:r>
              <a:rPr lang="nb-NO" sz="1200" kern="1200" dirty="0">
                <a:solidFill>
                  <a:schemeClr val="tx1"/>
                </a:solidFill>
                <a:effectLst/>
                <a:latin typeface="+mn-lt"/>
                <a:ea typeface="+mn-ea"/>
                <a:cs typeface="+mn-cs"/>
              </a:rPr>
              <a:t> Det samme vil jeg dere skal øve på nå ved å bruke ballongene dere har fått utdelt. Ta noen dype drag, kjenn at magen hever seg, og bruk </a:t>
            </a:r>
            <a:r>
              <a:rPr lang="nb-NO" sz="1200" kern="1200" dirty="0" err="1">
                <a:solidFill>
                  <a:schemeClr val="tx1"/>
                </a:solidFill>
                <a:effectLst/>
                <a:latin typeface="+mn-lt"/>
                <a:ea typeface="+mn-ea"/>
                <a:cs typeface="+mn-cs"/>
              </a:rPr>
              <a:t>laaaaaaaang</a:t>
            </a:r>
            <a:r>
              <a:rPr lang="nb-NO" sz="1200" kern="1200" dirty="0">
                <a:solidFill>
                  <a:schemeClr val="tx1"/>
                </a:solidFill>
                <a:effectLst/>
                <a:latin typeface="+mn-lt"/>
                <a:ea typeface="+mn-ea"/>
                <a:cs typeface="+mn-cs"/>
              </a:rPr>
              <a:t> tid på å puste ut. Ved å gjøre dette, tvinger du kroppen til å slappe av og bli rolig.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FOTO: SHUTTERSTOCK</a:t>
            </a:r>
          </a:p>
          <a:p>
            <a:endParaRPr lang="nb-NO" dirty="0"/>
          </a:p>
        </p:txBody>
      </p:sp>
      <p:sp>
        <p:nvSpPr>
          <p:cNvPr id="4" name="Plassholder for lysbildenummer 3"/>
          <p:cNvSpPr>
            <a:spLocks noGrp="1"/>
          </p:cNvSpPr>
          <p:nvPr>
            <p:ph type="sldNum" sz="quarter" idx="5"/>
          </p:nvPr>
        </p:nvSpPr>
        <p:spPr/>
        <p:txBody>
          <a:bodyPr/>
          <a:lstStyle/>
          <a:p>
            <a:fld id="{F3A327C7-813E-7948-B2DB-1661B1E00C43}" type="slidenum">
              <a:rPr lang="nb-NO" smtClean="0"/>
              <a:t>10</a:t>
            </a:fld>
            <a:endParaRPr lang="nb-NO"/>
          </a:p>
        </p:txBody>
      </p:sp>
    </p:spTree>
    <p:extLst>
      <p:ext uri="{BB962C8B-B14F-4D97-AF65-F5344CB8AC3E}">
        <p14:creationId xmlns:p14="http://schemas.microsoft.com/office/powerpoint/2010/main" val="2172406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756D6D-3EA7-BF1F-D989-AC7D0D92EC9E}"/>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F33982A-5D53-0E19-CA2F-1C03C0709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F380C40F-6AA0-436C-FF90-3457791BB0FD}"/>
              </a:ext>
            </a:extLst>
          </p:cNvPr>
          <p:cNvSpPr>
            <a:spLocks noGrp="1"/>
          </p:cNvSpPr>
          <p:nvPr>
            <p:ph type="dt" sz="half" idx="10"/>
          </p:nvPr>
        </p:nvSpPr>
        <p:spPr/>
        <p:txBody>
          <a:bodyPr/>
          <a:lstStyle/>
          <a:p>
            <a:fld id="{989CF0F6-C693-9F40-B8C8-1DC9B2A6DB68}" type="datetime1">
              <a:rPr lang="nb-NO" smtClean="0"/>
              <a:t>24.09.2022</a:t>
            </a:fld>
            <a:endParaRPr lang="nb-NO"/>
          </a:p>
        </p:txBody>
      </p:sp>
      <p:sp>
        <p:nvSpPr>
          <p:cNvPr id="5" name="Plassholder for bunntekst 4">
            <a:extLst>
              <a:ext uri="{FF2B5EF4-FFF2-40B4-BE49-F238E27FC236}">
                <a16:creationId xmlns:a16="http://schemas.microsoft.com/office/drawing/2014/main" id="{415B361B-96AD-4B9B-4F92-137EEFDB89B9}"/>
              </a:ext>
            </a:extLst>
          </p:cNvPr>
          <p:cNvSpPr>
            <a:spLocks noGrp="1"/>
          </p:cNvSpPr>
          <p:nvPr>
            <p:ph type="ftr" sz="quarter" idx="11"/>
          </p:nvPr>
        </p:nvSpPr>
        <p:spPr/>
        <p:txBody>
          <a:bodyPr/>
          <a:lstStyle/>
          <a:p>
            <a:r>
              <a:rPr lang="nb-NO"/>
              <a:t>RØRE Anne-Kristin Imenes</a:t>
            </a:r>
          </a:p>
        </p:txBody>
      </p:sp>
      <p:sp>
        <p:nvSpPr>
          <p:cNvPr id="6" name="Plassholder for lysbildenummer 5">
            <a:extLst>
              <a:ext uri="{FF2B5EF4-FFF2-40B4-BE49-F238E27FC236}">
                <a16:creationId xmlns:a16="http://schemas.microsoft.com/office/drawing/2014/main" id="{5FC22488-2E1C-B66C-07F8-FAB3D16370E9}"/>
              </a:ext>
            </a:extLst>
          </p:cNvPr>
          <p:cNvSpPr>
            <a:spLocks noGrp="1"/>
          </p:cNvSpPr>
          <p:nvPr>
            <p:ph type="sldNum" sz="quarter" idx="12"/>
          </p:nvPr>
        </p:nvSpPr>
        <p:spPr/>
        <p:txBody>
          <a:bodyPr/>
          <a:lstStyle/>
          <a:p>
            <a:fld id="{9AF3356C-8F84-824F-8F26-C8178DC64273}" type="slidenum">
              <a:rPr lang="nb-NO" smtClean="0"/>
              <a:t>‹#›</a:t>
            </a:fld>
            <a:endParaRPr lang="nb-NO"/>
          </a:p>
        </p:txBody>
      </p:sp>
    </p:spTree>
    <p:extLst>
      <p:ext uri="{BB962C8B-B14F-4D97-AF65-F5344CB8AC3E}">
        <p14:creationId xmlns:p14="http://schemas.microsoft.com/office/powerpoint/2010/main" val="1419633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EFEE54-DF1A-A1E8-276F-4DFEC4F8538F}"/>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0DF3D84A-25B3-F1A4-F5D4-B19743058A35}"/>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34D1C25-31CF-438F-C0C2-3A1BEE26011C}"/>
              </a:ext>
            </a:extLst>
          </p:cNvPr>
          <p:cNvSpPr>
            <a:spLocks noGrp="1"/>
          </p:cNvSpPr>
          <p:nvPr>
            <p:ph type="dt" sz="half" idx="10"/>
          </p:nvPr>
        </p:nvSpPr>
        <p:spPr/>
        <p:txBody>
          <a:bodyPr/>
          <a:lstStyle/>
          <a:p>
            <a:fld id="{299B437D-0698-F145-92B8-DA19B7FCBE9B}" type="datetime1">
              <a:rPr lang="nb-NO" smtClean="0"/>
              <a:t>24.09.2022</a:t>
            </a:fld>
            <a:endParaRPr lang="nb-NO"/>
          </a:p>
        </p:txBody>
      </p:sp>
      <p:sp>
        <p:nvSpPr>
          <p:cNvPr id="5" name="Plassholder for bunntekst 4">
            <a:extLst>
              <a:ext uri="{FF2B5EF4-FFF2-40B4-BE49-F238E27FC236}">
                <a16:creationId xmlns:a16="http://schemas.microsoft.com/office/drawing/2014/main" id="{8D99ED6A-4F2D-66E7-C45C-173E74E06434}"/>
              </a:ext>
            </a:extLst>
          </p:cNvPr>
          <p:cNvSpPr>
            <a:spLocks noGrp="1"/>
          </p:cNvSpPr>
          <p:nvPr>
            <p:ph type="ftr" sz="quarter" idx="11"/>
          </p:nvPr>
        </p:nvSpPr>
        <p:spPr/>
        <p:txBody>
          <a:bodyPr/>
          <a:lstStyle/>
          <a:p>
            <a:r>
              <a:rPr lang="nb-NO"/>
              <a:t>RØRE Anne-Kristin Imenes</a:t>
            </a:r>
          </a:p>
        </p:txBody>
      </p:sp>
      <p:sp>
        <p:nvSpPr>
          <p:cNvPr id="6" name="Plassholder for lysbildenummer 5">
            <a:extLst>
              <a:ext uri="{FF2B5EF4-FFF2-40B4-BE49-F238E27FC236}">
                <a16:creationId xmlns:a16="http://schemas.microsoft.com/office/drawing/2014/main" id="{CDA16146-ECA3-5EC9-E483-CE32A1CCCEF8}"/>
              </a:ext>
            </a:extLst>
          </p:cNvPr>
          <p:cNvSpPr>
            <a:spLocks noGrp="1"/>
          </p:cNvSpPr>
          <p:nvPr>
            <p:ph type="sldNum" sz="quarter" idx="12"/>
          </p:nvPr>
        </p:nvSpPr>
        <p:spPr/>
        <p:txBody>
          <a:bodyPr/>
          <a:lstStyle/>
          <a:p>
            <a:fld id="{9AF3356C-8F84-824F-8F26-C8178DC64273}" type="slidenum">
              <a:rPr lang="nb-NO" smtClean="0"/>
              <a:t>‹#›</a:t>
            </a:fld>
            <a:endParaRPr lang="nb-NO"/>
          </a:p>
        </p:txBody>
      </p:sp>
    </p:spTree>
    <p:extLst>
      <p:ext uri="{BB962C8B-B14F-4D97-AF65-F5344CB8AC3E}">
        <p14:creationId xmlns:p14="http://schemas.microsoft.com/office/powerpoint/2010/main" val="2755973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03CE3045-924A-42E3-96FA-4F4B5EA3B922}"/>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44026B2B-CED1-302A-2D8A-2C00F84B39C0}"/>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975D780-9341-9D52-E940-66AC39C67912}"/>
              </a:ext>
            </a:extLst>
          </p:cNvPr>
          <p:cNvSpPr>
            <a:spLocks noGrp="1"/>
          </p:cNvSpPr>
          <p:nvPr>
            <p:ph type="dt" sz="half" idx="10"/>
          </p:nvPr>
        </p:nvSpPr>
        <p:spPr/>
        <p:txBody>
          <a:bodyPr/>
          <a:lstStyle/>
          <a:p>
            <a:fld id="{383A4EDC-F9EA-294C-8AE1-A27B8569288D}" type="datetime1">
              <a:rPr lang="nb-NO" smtClean="0"/>
              <a:t>24.09.2022</a:t>
            </a:fld>
            <a:endParaRPr lang="nb-NO"/>
          </a:p>
        </p:txBody>
      </p:sp>
      <p:sp>
        <p:nvSpPr>
          <p:cNvPr id="5" name="Plassholder for bunntekst 4">
            <a:extLst>
              <a:ext uri="{FF2B5EF4-FFF2-40B4-BE49-F238E27FC236}">
                <a16:creationId xmlns:a16="http://schemas.microsoft.com/office/drawing/2014/main" id="{BA061ED6-35C9-C5F8-DFB6-0C6E87019AE8}"/>
              </a:ext>
            </a:extLst>
          </p:cNvPr>
          <p:cNvSpPr>
            <a:spLocks noGrp="1"/>
          </p:cNvSpPr>
          <p:nvPr>
            <p:ph type="ftr" sz="quarter" idx="11"/>
          </p:nvPr>
        </p:nvSpPr>
        <p:spPr/>
        <p:txBody>
          <a:bodyPr/>
          <a:lstStyle/>
          <a:p>
            <a:r>
              <a:rPr lang="nb-NO"/>
              <a:t>RØRE Anne-Kristin Imenes</a:t>
            </a:r>
          </a:p>
        </p:txBody>
      </p:sp>
      <p:sp>
        <p:nvSpPr>
          <p:cNvPr id="6" name="Plassholder for lysbildenummer 5">
            <a:extLst>
              <a:ext uri="{FF2B5EF4-FFF2-40B4-BE49-F238E27FC236}">
                <a16:creationId xmlns:a16="http://schemas.microsoft.com/office/drawing/2014/main" id="{E6A45001-5BFB-0F46-DDAA-62586618809F}"/>
              </a:ext>
            </a:extLst>
          </p:cNvPr>
          <p:cNvSpPr>
            <a:spLocks noGrp="1"/>
          </p:cNvSpPr>
          <p:nvPr>
            <p:ph type="sldNum" sz="quarter" idx="12"/>
          </p:nvPr>
        </p:nvSpPr>
        <p:spPr/>
        <p:txBody>
          <a:bodyPr/>
          <a:lstStyle/>
          <a:p>
            <a:fld id="{9AF3356C-8F84-824F-8F26-C8178DC64273}" type="slidenum">
              <a:rPr lang="nb-NO" smtClean="0"/>
              <a:t>‹#›</a:t>
            </a:fld>
            <a:endParaRPr lang="nb-NO"/>
          </a:p>
        </p:txBody>
      </p:sp>
    </p:spTree>
    <p:extLst>
      <p:ext uri="{BB962C8B-B14F-4D97-AF65-F5344CB8AC3E}">
        <p14:creationId xmlns:p14="http://schemas.microsoft.com/office/powerpoint/2010/main" val="3630904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59CD3F-682A-46EF-6BCA-5482FBA3999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54A10CD-557A-5E2C-D122-AFC79AC47D35}"/>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D367554-1C59-0AFE-5051-4BDEFCD96B12}"/>
              </a:ext>
            </a:extLst>
          </p:cNvPr>
          <p:cNvSpPr>
            <a:spLocks noGrp="1"/>
          </p:cNvSpPr>
          <p:nvPr>
            <p:ph type="dt" sz="half" idx="10"/>
          </p:nvPr>
        </p:nvSpPr>
        <p:spPr/>
        <p:txBody>
          <a:bodyPr/>
          <a:lstStyle/>
          <a:p>
            <a:fld id="{59AD431F-2577-054D-8452-6EC3C7D1A7D4}" type="datetime1">
              <a:rPr lang="nb-NO" smtClean="0"/>
              <a:t>24.09.2022</a:t>
            </a:fld>
            <a:endParaRPr lang="nb-NO"/>
          </a:p>
        </p:txBody>
      </p:sp>
      <p:sp>
        <p:nvSpPr>
          <p:cNvPr id="5" name="Plassholder for bunntekst 4">
            <a:extLst>
              <a:ext uri="{FF2B5EF4-FFF2-40B4-BE49-F238E27FC236}">
                <a16:creationId xmlns:a16="http://schemas.microsoft.com/office/drawing/2014/main" id="{2888769A-E6DA-1372-ACB5-CBEBAA18EB56}"/>
              </a:ext>
            </a:extLst>
          </p:cNvPr>
          <p:cNvSpPr>
            <a:spLocks noGrp="1"/>
          </p:cNvSpPr>
          <p:nvPr>
            <p:ph type="ftr" sz="quarter" idx="11"/>
          </p:nvPr>
        </p:nvSpPr>
        <p:spPr/>
        <p:txBody>
          <a:bodyPr/>
          <a:lstStyle/>
          <a:p>
            <a:r>
              <a:rPr lang="nb-NO"/>
              <a:t>RØRE Anne-Kristin Imenes</a:t>
            </a:r>
          </a:p>
        </p:txBody>
      </p:sp>
      <p:sp>
        <p:nvSpPr>
          <p:cNvPr id="6" name="Plassholder for lysbildenummer 5">
            <a:extLst>
              <a:ext uri="{FF2B5EF4-FFF2-40B4-BE49-F238E27FC236}">
                <a16:creationId xmlns:a16="http://schemas.microsoft.com/office/drawing/2014/main" id="{633E8972-9019-68EE-F49F-450C35AC727C}"/>
              </a:ext>
            </a:extLst>
          </p:cNvPr>
          <p:cNvSpPr>
            <a:spLocks noGrp="1"/>
          </p:cNvSpPr>
          <p:nvPr>
            <p:ph type="sldNum" sz="quarter" idx="12"/>
          </p:nvPr>
        </p:nvSpPr>
        <p:spPr/>
        <p:txBody>
          <a:bodyPr/>
          <a:lstStyle/>
          <a:p>
            <a:fld id="{9AF3356C-8F84-824F-8F26-C8178DC64273}" type="slidenum">
              <a:rPr lang="nb-NO" smtClean="0"/>
              <a:t>‹#›</a:t>
            </a:fld>
            <a:endParaRPr lang="nb-NO"/>
          </a:p>
        </p:txBody>
      </p:sp>
    </p:spTree>
    <p:extLst>
      <p:ext uri="{BB962C8B-B14F-4D97-AF65-F5344CB8AC3E}">
        <p14:creationId xmlns:p14="http://schemas.microsoft.com/office/powerpoint/2010/main" val="371651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6F5064-4A90-69F7-BC37-91E420E5C436}"/>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1235DE50-C9C4-9A93-43CA-89C1E821D8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011B66A5-2797-8230-B26E-6184F66C1BF0}"/>
              </a:ext>
            </a:extLst>
          </p:cNvPr>
          <p:cNvSpPr>
            <a:spLocks noGrp="1"/>
          </p:cNvSpPr>
          <p:nvPr>
            <p:ph type="dt" sz="half" idx="10"/>
          </p:nvPr>
        </p:nvSpPr>
        <p:spPr/>
        <p:txBody>
          <a:bodyPr/>
          <a:lstStyle/>
          <a:p>
            <a:fld id="{57EC8324-5314-D940-B695-AAFCF0E7EF64}" type="datetime1">
              <a:rPr lang="nb-NO" smtClean="0"/>
              <a:t>24.09.2022</a:t>
            </a:fld>
            <a:endParaRPr lang="nb-NO"/>
          </a:p>
        </p:txBody>
      </p:sp>
      <p:sp>
        <p:nvSpPr>
          <p:cNvPr id="5" name="Plassholder for bunntekst 4">
            <a:extLst>
              <a:ext uri="{FF2B5EF4-FFF2-40B4-BE49-F238E27FC236}">
                <a16:creationId xmlns:a16="http://schemas.microsoft.com/office/drawing/2014/main" id="{8E681349-59C0-1371-38B6-1D48B2302D7F}"/>
              </a:ext>
            </a:extLst>
          </p:cNvPr>
          <p:cNvSpPr>
            <a:spLocks noGrp="1"/>
          </p:cNvSpPr>
          <p:nvPr>
            <p:ph type="ftr" sz="quarter" idx="11"/>
          </p:nvPr>
        </p:nvSpPr>
        <p:spPr/>
        <p:txBody>
          <a:bodyPr/>
          <a:lstStyle/>
          <a:p>
            <a:r>
              <a:rPr lang="nb-NO"/>
              <a:t>RØRE Anne-Kristin Imenes</a:t>
            </a:r>
          </a:p>
        </p:txBody>
      </p:sp>
      <p:sp>
        <p:nvSpPr>
          <p:cNvPr id="6" name="Plassholder for lysbildenummer 5">
            <a:extLst>
              <a:ext uri="{FF2B5EF4-FFF2-40B4-BE49-F238E27FC236}">
                <a16:creationId xmlns:a16="http://schemas.microsoft.com/office/drawing/2014/main" id="{6F51DE83-550E-52DC-DE0B-7A73F96BD536}"/>
              </a:ext>
            </a:extLst>
          </p:cNvPr>
          <p:cNvSpPr>
            <a:spLocks noGrp="1"/>
          </p:cNvSpPr>
          <p:nvPr>
            <p:ph type="sldNum" sz="quarter" idx="12"/>
          </p:nvPr>
        </p:nvSpPr>
        <p:spPr/>
        <p:txBody>
          <a:bodyPr/>
          <a:lstStyle/>
          <a:p>
            <a:fld id="{9AF3356C-8F84-824F-8F26-C8178DC64273}" type="slidenum">
              <a:rPr lang="nb-NO" smtClean="0"/>
              <a:t>‹#›</a:t>
            </a:fld>
            <a:endParaRPr lang="nb-NO"/>
          </a:p>
        </p:txBody>
      </p:sp>
    </p:spTree>
    <p:extLst>
      <p:ext uri="{BB962C8B-B14F-4D97-AF65-F5344CB8AC3E}">
        <p14:creationId xmlns:p14="http://schemas.microsoft.com/office/powerpoint/2010/main" val="1929167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E50C5D-2FDD-4C4A-0F65-6138EFBC3B3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770288C-5D0B-2241-45D5-F599A0F19964}"/>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F1760DA0-D5DA-2BEB-BD94-A19CCB477623}"/>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E2DADE13-7A2D-568A-A490-34E1767DFB57}"/>
              </a:ext>
            </a:extLst>
          </p:cNvPr>
          <p:cNvSpPr>
            <a:spLocks noGrp="1"/>
          </p:cNvSpPr>
          <p:nvPr>
            <p:ph type="dt" sz="half" idx="10"/>
          </p:nvPr>
        </p:nvSpPr>
        <p:spPr/>
        <p:txBody>
          <a:bodyPr/>
          <a:lstStyle/>
          <a:p>
            <a:fld id="{253D03A5-C0C5-F84B-8BCD-D1D0F83C9990}" type="datetime1">
              <a:rPr lang="nb-NO" smtClean="0"/>
              <a:t>24.09.2022</a:t>
            </a:fld>
            <a:endParaRPr lang="nb-NO"/>
          </a:p>
        </p:txBody>
      </p:sp>
      <p:sp>
        <p:nvSpPr>
          <p:cNvPr id="6" name="Plassholder for bunntekst 5">
            <a:extLst>
              <a:ext uri="{FF2B5EF4-FFF2-40B4-BE49-F238E27FC236}">
                <a16:creationId xmlns:a16="http://schemas.microsoft.com/office/drawing/2014/main" id="{D1EE4147-0BC5-5A8F-C4F4-6DBBD1C3CAD4}"/>
              </a:ext>
            </a:extLst>
          </p:cNvPr>
          <p:cNvSpPr>
            <a:spLocks noGrp="1"/>
          </p:cNvSpPr>
          <p:nvPr>
            <p:ph type="ftr" sz="quarter" idx="11"/>
          </p:nvPr>
        </p:nvSpPr>
        <p:spPr/>
        <p:txBody>
          <a:bodyPr/>
          <a:lstStyle/>
          <a:p>
            <a:r>
              <a:rPr lang="nb-NO"/>
              <a:t>RØRE Anne-Kristin Imenes</a:t>
            </a:r>
          </a:p>
        </p:txBody>
      </p:sp>
      <p:sp>
        <p:nvSpPr>
          <p:cNvPr id="7" name="Plassholder for lysbildenummer 6">
            <a:extLst>
              <a:ext uri="{FF2B5EF4-FFF2-40B4-BE49-F238E27FC236}">
                <a16:creationId xmlns:a16="http://schemas.microsoft.com/office/drawing/2014/main" id="{C2188A64-4127-EB38-8F19-CA901EDED258}"/>
              </a:ext>
            </a:extLst>
          </p:cNvPr>
          <p:cNvSpPr>
            <a:spLocks noGrp="1"/>
          </p:cNvSpPr>
          <p:nvPr>
            <p:ph type="sldNum" sz="quarter" idx="12"/>
          </p:nvPr>
        </p:nvSpPr>
        <p:spPr/>
        <p:txBody>
          <a:bodyPr/>
          <a:lstStyle/>
          <a:p>
            <a:fld id="{9AF3356C-8F84-824F-8F26-C8178DC64273}" type="slidenum">
              <a:rPr lang="nb-NO" smtClean="0"/>
              <a:t>‹#›</a:t>
            </a:fld>
            <a:endParaRPr lang="nb-NO"/>
          </a:p>
        </p:txBody>
      </p:sp>
    </p:spTree>
    <p:extLst>
      <p:ext uri="{BB962C8B-B14F-4D97-AF65-F5344CB8AC3E}">
        <p14:creationId xmlns:p14="http://schemas.microsoft.com/office/powerpoint/2010/main" val="399438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3FE398-D8F9-5BCA-9857-8B40A866261B}"/>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F2DA897E-04BB-07D4-E6A6-208D3F98E7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556ABC5-4AC9-5BF3-800C-380D4A876296}"/>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2AF5DDA4-F0FB-0451-5B96-AB6304B3C0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FF00D119-7AF4-9C9C-CDC4-3586484C9395}"/>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9F0241D8-61D9-E680-9C35-8849EFC77A5D}"/>
              </a:ext>
            </a:extLst>
          </p:cNvPr>
          <p:cNvSpPr>
            <a:spLocks noGrp="1"/>
          </p:cNvSpPr>
          <p:nvPr>
            <p:ph type="dt" sz="half" idx="10"/>
          </p:nvPr>
        </p:nvSpPr>
        <p:spPr/>
        <p:txBody>
          <a:bodyPr/>
          <a:lstStyle/>
          <a:p>
            <a:fld id="{B9C210FB-AE7E-8F45-B605-84CCC4500810}" type="datetime1">
              <a:rPr lang="nb-NO" smtClean="0"/>
              <a:t>24.09.2022</a:t>
            </a:fld>
            <a:endParaRPr lang="nb-NO"/>
          </a:p>
        </p:txBody>
      </p:sp>
      <p:sp>
        <p:nvSpPr>
          <p:cNvPr id="8" name="Plassholder for bunntekst 7">
            <a:extLst>
              <a:ext uri="{FF2B5EF4-FFF2-40B4-BE49-F238E27FC236}">
                <a16:creationId xmlns:a16="http://schemas.microsoft.com/office/drawing/2014/main" id="{48ADE849-55DE-04A8-5144-684C71F3F0CE}"/>
              </a:ext>
            </a:extLst>
          </p:cNvPr>
          <p:cNvSpPr>
            <a:spLocks noGrp="1"/>
          </p:cNvSpPr>
          <p:nvPr>
            <p:ph type="ftr" sz="quarter" idx="11"/>
          </p:nvPr>
        </p:nvSpPr>
        <p:spPr/>
        <p:txBody>
          <a:bodyPr/>
          <a:lstStyle/>
          <a:p>
            <a:r>
              <a:rPr lang="nb-NO"/>
              <a:t>RØRE Anne-Kristin Imenes</a:t>
            </a:r>
          </a:p>
        </p:txBody>
      </p:sp>
      <p:sp>
        <p:nvSpPr>
          <p:cNvPr id="9" name="Plassholder for lysbildenummer 8">
            <a:extLst>
              <a:ext uri="{FF2B5EF4-FFF2-40B4-BE49-F238E27FC236}">
                <a16:creationId xmlns:a16="http://schemas.microsoft.com/office/drawing/2014/main" id="{CD5C99C6-A091-9645-E895-1B9F31FFA336}"/>
              </a:ext>
            </a:extLst>
          </p:cNvPr>
          <p:cNvSpPr>
            <a:spLocks noGrp="1"/>
          </p:cNvSpPr>
          <p:nvPr>
            <p:ph type="sldNum" sz="quarter" idx="12"/>
          </p:nvPr>
        </p:nvSpPr>
        <p:spPr/>
        <p:txBody>
          <a:bodyPr/>
          <a:lstStyle/>
          <a:p>
            <a:fld id="{9AF3356C-8F84-824F-8F26-C8178DC64273}" type="slidenum">
              <a:rPr lang="nb-NO" smtClean="0"/>
              <a:t>‹#›</a:t>
            </a:fld>
            <a:endParaRPr lang="nb-NO"/>
          </a:p>
        </p:txBody>
      </p:sp>
    </p:spTree>
    <p:extLst>
      <p:ext uri="{BB962C8B-B14F-4D97-AF65-F5344CB8AC3E}">
        <p14:creationId xmlns:p14="http://schemas.microsoft.com/office/powerpoint/2010/main" val="2718320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0FFF44-F128-A256-0997-76C7931A61A3}"/>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A57941C5-D848-5CFD-E88F-492D836F36AA}"/>
              </a:ext>
            </a:extLst>
          </p:cNvPr>
          <p:cNvSpPr>
            <a:spLocks noGrp="1"/>
          </p:cNvSpPr>
          <p:nvPr>
            <p:ph type="dt" sz="half" idx="10"/>
          </p:nvPr>
        </p:nvSpPr>
        <p:spPr/>
        <p:txBody>
          <a:bodyPr/>
          <a:lstStyle/>
          <a:p>
            <a:fld id="{5E28170E-CE5D-E543-A8B8-DF7976DC4D1D}" type="datetime1">
              <a:rPr lang="nb-NO" smtClean="0"/>
              <a:t>24.09.2022</a:t>
            </a:fld>
            <a:endParaRPr lang="nb-NO"/>
          </a:p>
        </p:txBody>
      </p:sp>
      <p:sp>
        <p:nvSpPr>
          <p:cNvPr id="4" name="Plassholder for bunntekst 3">
            <a:extLst>
              <a:ext uri="{FF2B5EF4-FFF2-40B4-BE49-F238E27FC236}">
                <a16:creationId xmlns:a16="http://schemas.microsoft.com/office/drawing/2014/main" id="{1912BEF0-5215-7CD4-1495-7DD09B74E5D2}"/>
              </a:ext>
            </a:extLst>
          </p:cNvPr>
          <p:cNvSpPr>
            <a:spLocks noGrp="1"/>
          </p:cNvSpPr>
          <p:nvPr>
            <p:ph type="ftr" sz="quarter" idx="11"/>
          </p:nvPr>
        </p:nvSpPr>
        <p:spPr/>
        <p:txBody>
          <a:bodyPr/>
          <a:lstStyle/>
          <a:p>
            <a:r>
              <a:rPr lang="nb-NO"/>
              <a:t>RØRE Anne-Kristin Imenes</a:t>
            </a:r>
          </a:p>
        </p:txBody>
      </p:sp>
      <p:sp>
        <p:nvSpPr>
          <p:cNvPr id="5" name="Plassholder for lysbildenummer 4">
            <a:extLst>
              <a:ext uri="{FF2B5EF4-FFF2-40B4-BE49-F238E27FC236}">
                <a16:creationId xmlns:a16="http://schemas.microsoft.com/office/drawing/2014/main" id="{F625EB46-153C-70E0-F590-55686E26D5C7}"/>
              </a:ext>
            </a:extLst>
          </p:cNvPr>
          <p:cNvSpPr>
            <a:spLocks noGrp="1"/>
          </p:cNvSpPr>
          <p:nvPr>
            <p:ph type="sldNum" sz="quarter" idx="12"/>
          </p:nvPr>
        </p:nvSpPr>
        <p:spPr/>
        <p:txBody>
          <a:bodyPr/>
          <a:lstStyle/>
          <a:p>
            <a:fld id="{9AF3356C-8F84-824F-8F26-C8178DC64273}" type="slidenum">
              <a:rPr lang="nb-NO" smtClean="0"/>
              <a:t>‹#›</a:t>
            </a:fld>
            <a:endParaRPr lang="nb-NO"/>
          </a:p>
        </p:txBody>
      </p:sp>
    </p:spTree>
    <p:extLst>
      <p:ext uri="{BB962C8B-B14F-4D97-AF65-F5344CB8AC3E}">
        <p14:creationId xmlns:p14="http://schemas.microsoft.com/office/powerpoint/2010/main" val="377749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A7ED93D-DC70-37AF-399F-7158E63CD244}"/>
              </a:ext>
            </a:extLst>
          </p:cNvPr>
          <p:cNvSpPr>
            <a:spLocks noGrp="1"/>
          </p:cNvSpPr>
          <p:nvPr>
            <p:ph type="dt" sz="half" idx="10"/>
          </p:nvPr>
        </p:nvSpPr>
        <p:spPr/>
        <p:txBody>
          <a:bodyPr/>
          <a:lstStyle/>
          <a:p>
            <a:fld id="{79992F4A-E911-F14C-8792-74C97F88D19B}" type="datetime1">
              <a:rPr lang="nb-NO" smtClean="0"/>
              <a:t>24.09.2022</a:t>
            </a:fld>
            <a:endParaRPr lang="nb-NO"/>
          </a:p>
        </p:txBody>
      </p:sp>
      <p:sp>
        <p:nvSpPr>
          <p:cNvPr id="3" name="Plassholder for bunntekst 2">
            <a:extLst>
              <a:ext uri="{FF2B5EF4-FFF2-40B4-BE49-F238E27FC236}">
                <a16:creationId xmlns:a16="http://schemas.microsoft.com/office/drawing/2014/main" id="{427A7075-CDAA-39EB-6048-EDCF051D7AF9}"/>
              </a:ext>
            </a:extLst>
          </p:cNvPr>
          <p:cNvSpPr>
            <a:spLocks noGrp="1"/>
          </p:cNvSpPr>
          <p:nvPr>
            <p:ph type="ftr" sz="quarter" idx="11"/>
          </p:nvPr>
        </p:nvSpPr>
        <p:spPr/>
        <p:txBody>
          <a:bodyPr/>
          <a:lstStyle/>
          <a:p>
            <a:r>
              <a:rPr lang="nb-NO"/>
              <a:t>RØRE Anne-Kristin Imenes</a:t>
            </a:r>
          </a:p>
        </p:txBody>
      </p:sp>
      <p:sp>
        <p:nvSpPr>
          <p:cNvPr id="4" name="Plassholder for lysbildenummer 3">
            <a:extLst>
              <a:ext uri="{FF2B5EF4-FFF2-40B4-BE49-F238E27FC236}">
                <a16:creationId xmlns:a16="http://schemas.microsoft.com/office/drawing/2014/main" id="{41DA5ACA-D803-B789-7352-6C036F9BA1A2}"/>
              </a:ext>
            </a:extLst>
          </p:cNvPr>
          <p:cNvSpPr>
            <a:spLocks noGrp="1"/>
          </p:cNvSpPr>
          <p:nvPr>
            <p:ph type="sldNum" sz="quarter" idx="12"/>
          </p:nvPr>
        </p:nvSpPr>
        <p:spPr/>
        <p:txBody>
          <a:bodyPr/>
          <a:lstStyle/>
          <a:p>
            <a:fld id="{9AF3356C-8F84-824F-8F26-C8178DC64273}" type="slidenum">
              <a:rPr lang="nb-NO" smtClean="0"/>
              <a:t>‹#›</a:t>
            </a:fld>
            <a:endParaRPr lang="nb-NO"/>
          </a:p>
        </p:txBody>
      </p:sp>
    </p:spTree>
    <p:extLst>
      <p:ext uri="{BB962C8B-B14F-4D97-AF65-F5344CB8AC3E}">
        <p14:creationId xmlns:p14="http://schemas.microsoft.com/office/powerpoint/2010/main" val="3843639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DB4E40-BE3B-BA7A-C789-64E72982016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D411B3E1-6128-A3C4-D196-6CEE62D09F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3B234737-1B6F-32EF-2C30-BA300DC2D8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60378A8-9214-6EC0-458A-2BD9616F9537}"/>
              </a:ext>
            </a:extLst>
          </p:cNvPr>
          <p:cNvSpPr>
            <a:spLocks noGrp="1"/>
          </p:cNvSpPr>
          <p:nvPr>
            <p:ph type="dt" sz="half" idx="10"/>
          </p:nvPr>
        </p:nvSpPr>
        <p:spPr/>
        <p:txBody>
          <a:bodyPr/>
          <a:lstStyle/>
          <a:p>
            <a:fld id="{7608013D-48C2-9D46-AF2B-56788B5DFB57}" type="datetime1">
              <a:rPr lang="nb-NO" smtClean="0"/>
              <a:t>24.09.2022</a:t>
            </a:fld>
            <a:endParaRPr lang="nb-NO"/>
          </a:p>
        </p:txBody>
      </p:sp>
      <p:sp>
        <p:nvSpPr>
          <p:cNvPr id="6" name="Plassholder for bunntekst 5">
            <a:extLst>
              <a:ext uri="{FF2B5EF4-FFF2-40B4-BE49-F238E27FC236}">
                <a16:creationId xmlns:a16="http://schemas.microsoft.com/office/drawing/2014/main" id="{385DA774-2CDF-E1FD-2363-093B6D8F6633}"/>
              </a:ext>
            </a:extLst>
          </p:cNvPr>
          <p:cNvSpPr>
            <a:spLocks noGrp="1"/>
          </p:cNvSpPr>
          <p:nvPr>
            <p:ph type="ftr" sz="quarter" idx="11"/>
          </p:nvPr>
        </p:nvSpPr>
        <p:spPr/>
        <p:txBody>
          <a:bodyPr/>
          <a:lstStyle/>
          <a:p>
            <a:r>
              <a:rPr lang="nb-NO"/>
              <a:t>RØRE Anne-Kristin Imenes</a:t>
            </a:r>
          </a:p>
        </p:txBody>
      </p:sp>
      <p:sp>
        <p:nvSpPr>
          <p:cNvPr id="7" name="Plassholder for lysbildenummer 6">
            <a:extLst>
              <a:ext uri="{FF2B5EF4-FFF2-40B4-BE49-F238E27FC236}">
                <a16:creationId xmlns:a16="http://schemas.microsoft.com/office/drawing/2014/main" id="{E1EE1D4E-3861-D10C-01E3-1562CA10D986}"/>
              </a:ext>
            </a:extLst>
          </p:cNvPr>
          <p:cNvSpPr>
            <a:spLocks noGrp="1"/>
          </p:cNvSpPr>
          <p:nvPr>
            <p:ph type="sldNum" sz="quarter" idx="12"/>
          </p:nvPr>
        </p:nvSpPr>
        <p:spPr/>
        <p:txBody>
          <a:bodyPr/>
          <a:lstStyle/>
          <a:p>
            <a:fld id="{9AF3356C-8F84-824F-8F26-C8178DC64273}" type="slidenum">
              <a:rPr lang="nb-NO" smtClean="0"/>
              <a:t>‹#›</a:t>
            </a:fld>
            <a:endParaRPr lang="nb-NO"/>
          </a:p>
        </p:txBody>
      </p:sp>
    </p:spTree>
    <p:extLst>
      <p:ext uri="{BB962C8B-B14F-4D97-AF65-F5344CB8AC3E}">
        <p14:creationId xmlns:p14="http://schemas.microsoft.com/office/powerpoint/2010/main" val="4199722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590E06-DED6-E389-2779-F0F847E8B9A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7EC58C38-5549-A351-508B-36C1B7A53D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898B67A0-F869-D00A-F6F2-D1A87F4FCF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2B26FCA-89F9-CFA9-B639-9613306DBA7D}"/>
              </a:ext>
            </a:extLst>
          </p:cNvPr>
          <p:cNvSpPr>
            <a:spLocks noGrp="1"/>
          </p:cNvSpPr>
          <p:nvPr>
            <p:ph type="dt" sz="half" idx="10"/>
          </p:nvPr>
        </p:nvSpPr>
        <p:spPr/>
        <p:txBody>
          <a:bodyPr/>
          <a:lstStyle/>
          <a:p>
            <a:fld id="{D4A483FB-C714-1647-BD45-27AF6E17C433}" type="datetime1">
              <a:rPr lang="nb-NO" smtClean="0"/>
              <a:t>24.09.2022</a:t>
            </a:fld>
            <a:endParaRPr lang="nb-NO"/>
          </a:p>
        </p:txBody>
      </p:sp>
      <p:sp>
        <p:nvSpPr>
          <p:cNvPr id="6" name="Plassholder for bunntekst 5">
            <a:extLst>
              <a:ext uri="{FF2B5EF4-FFF2-40B4-BE49-F238E27FC236}">
                <a16:creationId xmlns:a16="http://schemas.microsoft.com/office/drawing/2014/main" id="{1F411F11-9661-5740-FD75-1250FDC22BB4}"/>
              </a:ext>
            </a:extLst>
          </p:cNvPr>
          <p:cNvSpPr>
            <a:spLocks noGrp="1"/>
          </p:cNvSpPr>
          <p:nvPr>
            <p:ph type="ftr" sz="quarter" idx="11"/>
          </p:nvPr>
        </p:nvSpPr>
        <p:spPr/>
        <p:txBody>
          <a:bodyPr/>
          <a:lstStyle/>
          <a:p>
            <a:r>
              <a:rPr lang="nb-NO"/>
              <a:t>RØRE Anne-Kristin Imenes</a:t>
            </a:r>
          </a:p>
        </p:txBody>
      </p:sp>
      <p:sp>
        <p:nvSpPr>
          <p:cNvPr id="7" name="Plassholder for lysbildenummer 6">
            <a:extLst>
              <a:ext uri="{FF2B5EF4-FFF2-40B4-BE49-F238E27FC236}">
                <a16:creationId xmlns:a16="http://schemas.microsoft.com/office/drawing/2014/main" id="{9570253F-DF19-BB3F-44FF-A29806094382}"/>
              </a:ext>
            </a:extLst>
          </p:cNvPr>
          <p:cNvSpPr>
            <a:spLocks noGrp="1"/>
          </p:cNvSpPr>
          <p:nvPr>
            <p:ph type="sldNum" sz="quarter" idx="12"/>
          </p:nvPr>
        </p:nvSpPr>
        <p:spPr/>
        <p:txBody>
          <a:bodyPr/>
          <a:lstStyle/>
          <a:p>
            <a:fld id="{9AF3356C-8F84-824F-8F26-C8178DC64273}" type="slidenum">
              <a:rPr lang="nb-NO" smtClean="0"/>
              <a:t>‹#›</a:t>
            </a:fld>
            <a:endParaRPr lang="nb-NO"/>
          </a:p>
        </p:txBody>
      </p:sp>
    </p:spTree>
    <p:extLst>
      <p:ext uri="{BB962C8B-B14F-4D97-AF65-F5344CB8AC3E}">
        <p14:creationId xmlns:p14="http://schemas.microsoft.com/office/powerpoint/2010/main" val="2856000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B5003239-324D-8A41-CA77-269CC885F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01FF0A5D-4CD1-32C1-315C-E1DA22AF75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3EB6F2D-D105-2D85-72DD-387B5F1C65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84C5B0-0D46-9E4A-9938-92C93610A270}" type="datetime1">
              <a:rPr lang="nb-NO" smtClean="0"/>
              <a:t>24.09.2022</a:t>
            </a:fld>
            <a:endParaRPr lang="nb-NO"/>
          </a:p>
        </p:txBody>
      </p:sp>
      <p:sp>
        <p:nvSpPr>
          <p:cNvPr id="5" name="Plassholder for bunntekst 4">
            <a:extLst>
              <a:ext uri="{FF2B5EF4-FFF2-40B4-BE49-F238E27FC236}">
                <a16:creationId xmlns:a16="http://schemas.microsoft.com/office/drawing/2014/main" id="{CBF7F758-3449-928D-9DA5-92C9168DCA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RØRE Anne-Kristin Imenes</a:t>
            </a:r>
          </a:p>
        </p:txBody>
      </p:sp>
      <p:sp>
        <p:nvSpPr>
          <p:cNvPr id="6" name="Plassholder for lysbildenummer 5">
            <a:extLst>
              <a:ext uri="{FF2B5EF4-FFF2-40B4-BE49-F238E27FC236}">
                <a16:creationId xmlns:a16="http://schemas.microsoft.com/office/drawing/2014/main" id="{E722FF53-EA5D-D603-9F8E-5EA0CAC1BF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3356C-8F84-824F-8F26-C8178DC64273}" type="slidenum">
              <a:rPr lang="nb-NO" smtClean="0"/>
              <a:t>‹#›</a:t>
            </a:fld>
            <a:endParaRPr lang="nb-NO"/>
          </a:p>
        </p:txBody>
      </p:sp>
    </p:spTree>
    <p:extLst>
      <p:ext uri="{BB962C8B-B14F-4D97-AF65-F5344CB8AC3E}">
        <p14:creationId xmlns:p14="http://schemas.microsoft.com/office/powerpoint/2010/main" val="1053512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unsplash.com/s/photos/window-shade?utm_source=unsplash&amp;utm_medium=referral&amp;utm_content=creditCopyText" TargetMode="External"/><Relationship Id="rId2" Type="http://schemas.openxmlformats.org/officeDocument/2006/relationships/hyperlink" Target="https://unsplash.com/@zurux?utm_source=unsplash&amp;utm_medium=referral&amp;utm_content=creditCopyText"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81B07C-A15C-A793-7E99-205BF9DE7023}"/>
              </a:ext>
            </a:extLst>
          </p:cNvPr>
          <p:cNvSpPr>
            <a:spLocks noGrp="1"/>
          </p:cNvSpPr>
          <p:nvPr>
            <p:ph type="ctrTitle"/>
          </p:nvPr>
        </p:nvSpPr>
        <p:spPr>
          <a:xfrm>
            <a:off x="1604386" y="3333000"/>
            <a:ext cx="9144000" cy="2387600"/>
          </a:xfrm>
        </p:spPr>
        <p:txBody>
          <a:bodyPr>
            <a:normAutofit fontScale="90000"/>
          </a:bodyPr>
          <a:lstStyle/>
          <a:p>
            <a:r>
              <a:rPr lang="nb-NO" dirty="0"/>
              <a:t>Søvn – del 2</a:t>
            </a:r>
            <a:br>
              <a:rPr lang="nb-NO" dirty="0"/>
            </a:br>
            <a:r>
              <a:rPr lang="nb-NO" sz="6000" dirty="0"/>
              <a:t>Søvnhormonet </a:t>
            </a:r>
            <a:r>
              <a:rPr lang="nb-NO" sz="6000" dirty="0" err="1"/>
              <a:t>melatonin</a:t>
            </a:r>
            <a:r>
              <a:rPr lang="nb-NO" sz="6000" dirty="0"/>
              <a:t> </a:t>
            </a:r>
            <a:br>
              <a:rPr lang="nb-NO" sz="6000" dirty="0"/>
            </a:br>
            <a:r>
              <a:rPr lang="nb-NO" sz="6000" dirty="0"/>
              <a:t>og mye mer ...</a:t>
            </a:r>
            <a:endParaRPr lang="nb-NO" dirty="0"/>
          </a:p>
        </p:txBody>
      </p:sp>
      <p:pic>
        <p:nvPicPr>
          <p:cNvPr id="8" name="Bilde 7" descr="Et bilde som inneholder tekst, skilt, utklipp&#10;&#10;Automatisk generert beskrivelse">
            <a:extLst>
              <a:ext uri="{FF2B5EF4-FFF2-40B4-BE49-F238E27FC236}">
                <a16:creationId xmlns:a16="http://schemas.microsoft.com/office/drawing/2014/main" id="{07C7C384-B003-0014-3ACA-13659AB0BDB6}"/>
              </a:ext>
            </a:extLst>
          </p:cNvPr>
          <p:cNvPicPr>
            <a:picLocks noChangeAspect="1"/>
          </p:cNvPicPr>
          <p:nvPr/>
        </p:nvPicPr>
        <p:blipFill>
          <a:blip r:embed="rId2"/>
          <a:stretch>
            <a:fillRect/>
          </a:stretch>
        </p:blipFill>
        <p:spPr>
          <a:xfrm>
            <a:off x="4940300" y="1137400"/>
            <a:ext cx="1905323" cy="1895684"/>
          </a:xfrm>
          <a:prstGeom prst="rect">
            <a:avLst/>
          </a:prstGeom>
        </p:spPr>
      </p:pic>
    </p:spTree>
    <p:extLst>
      <p:ext uri="{BB962C8B-B14F-4D97-AF65-F5344CB8AC3E}">
        <p14:creationId xmlns:p14="http://schemas.microsoft.com/office/powerpoint/2010/main" val="3902979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a:extLst>
              <a:ext uri="{FF2B5EF4-FFF2-40B4-BE49-F238E27FC236}">
                <a16:creationId xmlns:a16="http://schemas.microsoft.com/office/drawing/2014/main" id="{36DFBF80-36C7-A44E-AA1A-6A98A69F4D49}"/>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Plassholder for bunntekst 1">
            <a:extLst>
              <a:ext uri="{FF2B5EF4-FFF2-40B4-BE49-F238E27FC236}">
                <a16:creationId xmlns:a16="http://schemas.microsoft.com/office/drawing/2014/main" id="{A8F4800F-1021-CF2E-3459-6813F93F8FAC}"/>
              </a:ext>
            </a:extLst>
          </p:cNvPr>
          <p:cNvSpPr>
            <a:spLocks noGrp="1"/>
          </p:cNvSpPr>
          <p:nvPr>
            <p:ph type="ftr" sz="quarter" idx="11"/>
          </p:nvPr>
        </p:nvSpPr>
        <p:spPr/>
        <p:txBody>
          <a:bodyPr/>
          <a:lstStyle/>
          <a:p>
            <a:r>
              <a:rPr lang="nb-NO"/>
              <a:t>RØRE Anne-Kristin Imenes</a:t>
            </a:r>
          </a:p>
        </p:txBody>
      </p:sp>
      <p:sp>
        <p:nvSpPr>
          <p:cNvPr id="3" name="Plassholder for lysbildenummer 2">
            <a:extLst>
              <a:ext uri="{FF2B5EF4-FFF2-40B4-BE49-F238E27FC236}">
                <a16:creationId xmlns:a16="http://schemas.microsoft.com/office/drawing/2014/main" id="{78DC66AA-E61E-4742-0E79-86F607A9328B}"/>
              </a:ext>
            </a:extLst>
          </p:cNvPr>
          <p:cNvSpPr>
            <a:spLocks noGrp="1"/>
          </p:cNvSpPr>
          <p:nvPr>
            <p:ph type="sldNum" sz="quarter" idx="12"/>
          </p:nvPr>
        </p:nvSpPr>
        <p:spPr/>
        <p:txBody>
          <a:bodyPr/>
          <a:lstStyle/>
          <a:p>
            <a:fld id="{9AF3356C-8F84-824F-8F26-C8178DC64273}" type="slidenum">
              <a:rPr lang="nb-NO" smtClean="0"/>
              <a:t>10</a:t>
            </a:fld>
            <a:endParaRPr lang="nb-NO"/>
          </a:p>
        </p:txBody>
      </p:sp>
    </p:spTree>
    <p:extLst>
      <p:ext uri="{BB962C8B-B14F-4D97-AF65-F5344CB8AC3E}">
        <p14:creationId xmlns:p14="http://schemas.microsoft.com/office/powerpoint/2010/main" val="3561778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innhold 8" descr="Et bilde som inneholder vann, himmel, utendørs, strand&#10;&#10;Automatisk generert beskrivelse">
            <a:extLst>
              <a:ext uri="{FF2B5EF4-FFF2-40B4-BE49-F238E27FC236}">
                <a16:creationId xmlns:a16="http://schemas.microsoft.com/office/drawing/2014/main" id="{E377FE45-F5A4-6C4E-84FB-8971B2BD11D7}"/>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Plassholder for bunntekst 1">
            <a:extLst>
              <a:ext uri="{FF2B5EF4-FFF2-40B4-BE49-F238E27FC236}">
                <a16:creationId xmlns:a16="http://schemas.microsoft.com/office/drawing/2014/main" id="{3CF1D7C9-A0B5-AF15-F618-5F3FD08657AA}"/>
              </a:ext>
            </a:extLst>
          </p:cNvPr>
          <p:cNvSpPr>
            <a:spLocks noGrp="1"/>
          </p:cNvSpPr>
          <p:nvPr>
            <p:ph type="ftr" sz="quarter" idx="11"/>
          </p:nvPr>
        </p:nvSpPr>
        <p:spPr/>
        <p:txBody>
          <a:bodyPr/>
          <a:lstStyle/>
          <a:p>
            <a:r>
              <a:rPr lang="nb-NO"/>
              <a:t>RØRE Anne-Kristin Imenes</a:t>
            </a:r>
          </a:p>
        </p:txBody>
      </p:sp>
      <p:sp>
        <p:nvSpPr>
          <p:cNvPr id="3" name="Plassholder for lysbildenummer 2">
            <a:extLst>
              <a:ext uri="{FF2B5EF4-FFF2-40B4-BE49-F238E27FC236}">
                <a16:creationId xmlns:a16="http://schemas.microsoft.com/office/drawing/2014/main" id="{3D9BE79E-34D2-E4EB-9CE9-B0DC37D57861}"/>
              </a:ext>
            </a:extLst>
          </p:cNvPr>
          <p:cNvSpPr>
            <a:spLocks noGrp="1"/>
          </p:cNvSpPr>
          <p:nvPr>
            <p:ph type="sldNum" sz="quarter" idx="12"/>
          </p:nvPr>
        </p:nvSpPr>
        <p:spPr/>
        <p:txBody>
          <a:bodyPr/>
          <a:lstStyle/>
          <a:p>
            <a:fld id="{9AF3356C-8F84-824F-8F26-C8178DC64273}" type="slidenum">
              <a:rPr lang="nb-NO" smtClean="0"/>
              <a:t>11</a:t>
            </a:fld>
            <a:endParaRPr lang="nb-NO"/>
          </a:p>
        </p:txBody>
      </p:sp>
    </p:spTree>
    <p:extLst>
      <p:ext uri="{BB962C8B-B14F-4D97-AF65-F5344CB8AC3E}">
        <p14:creationId xmlns:p14="http://schemas.microsoft.com/office/powerpoint/2010/main" val="2826711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0"/>
            <a:ext cx="12192000" cy="9144007"/>
          </a:xfrm>
          <a:prstGeom prst="rect">
            <a:avLst/>
          </a:prstGeom>
        </p:spPr>
      </p:pic>
      <p:sp>
        <p:nvSpPr>
          <p:cNvPr id="2" name="Plassholder for bunntekst 1">
            <a:extLst>
              <a:ext uri="{FF2B5EF4-FFF2-40B4-BE49-F238E27FC236}">
                <a16:creationId xmlns:a16="http://schemas.microsoft.com/office/drawing/2014/main" id="{798689CE-FDC7-F7D7-F426-6FE348D77271}"/>
              </a:ext>
            </a:extLst>
          </p:cNvPr>
          <p:cNvSpPr>
            <a:spLocks noGrp="1"/>
          </p:cNvSpPr>
          <p:nvPr>
            <p:ph type="ftr" sz="quarter" idx="11"/>
          </p:nvPr>
        </p:nvSpPr>
        <p:spPr/>
        <p:txBody>
          <a:bodyPr/>
          <a:lstStyle/>
          <a:p>
            <a:r>
              <a:rPr lang="nb-NO"/>
              <a:t>RØRE Anne-Kristin Imenes</a:t>
            </a:r>
          </a:p>
        </p:txBody>
      </p:sp>
      <p:sp>
        <p:nvSpPr>
          <p:cNvPr id="3" name="Plassholder for lysbildenummer 2">
            <a:extLst>
              <a:ext uri="{FF2B5EF4-FFF2-40B4-BE49-F238E27FC236}">
                <a16:creationId xmlns:a16="http://schemas.microsoft.com/office/drawing/2014/main" id="{270C251C-6B7D-905C-811B-57F2C33DE35A}"/>
              </a:ext>
            </a:extLst>
          </p:cNvPr>
          <p:cNvSpPr>
            <a:spLocks noGrp="1"/>
          </p:cNvSpPr>
          <p:nvPr>
            <p:ph type="sldNum" sz="quarter" idx="12"/>
          </p:nvPr>
        </p:nvSpPr>
        <p:spPr/>
        <p:txBody>
          <a:bodyPr/>
          <a:lstStyle/>
          <a:p>
            <a:fld id="{9AF3356C-8F84-824F-8F26-C8178DC64273}" type="slidenum">
              <a:rPr lang="nb-NO" smtClean="0"/>
              <a:t>12</a:t>
            </a:fld>
            <a:endParaRPr lang="nb-NO"/>
          </a:p>
        </p:txBody>
      </p:sp>
    </p:spTree>
    <p:extLst>
      <p:ext uri="{BB962C8B-B14F-4D97-AF65-F5344CB8AC3E}">
        <p14:creationId xmlns:p14="http://schemas.microsoft.com/office/powerpoint/2010/main" val="76895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Plassholder for bunntekst 1">
            <a:extLst>
              <a:ext uri="{FF2B5EF4-FFF2-40B4-BE49-F238E27FC236}">
                <a16:creationId xmlns:a16="http://schemas.microsoft.com/office/drawing/2014/main" id="{37DBA63A-3776-A15A-9442-AD4955147FA8}"/>
              </a:ext>
            </a:extLst>
          </p:cNvPr>
          <p:cNvSpPr>
            <a:spLocks noGrp="1"/>
          </p:cNvSpPr>
          <p:nvPr>
            <p:ph type="ftr" sz="quarter" idx="11"/>
          </p:nvPr>
        </p:nvSpPr>
        <p:spPr/>
        <p:txBody>
          <a:bodyPr/>
          <a:lstStyle/>
          <a:p>
            <a:r>
              <a:rPr lang="nb-NO"/>
              <a:t>RØRE Anne-Kristin Imenes</a:t>
            </a:r>
          </a:p>
        </p:txBody>
      </p:sp>
      <p:sp>
        <p:nvSpPr>
          <p:cNvPr id="3" name="Plassholder for lysbildenummer 2">
            <a:extLst>
              <a:ext uri="{FF2B5EF4-FFF2-40B4-BE49-F238E27FC236}">
                <a16:creationId xmlns:a16="http://schemas.microsoft.com/office/drawing/2014/main" id="{4B8B2EED-1EC9-E700-D618-B17235F8E97D}"/>
              </a:ext>
            </a:extLst>
          </p:cNvPr>
          <p:cNvSpPr>
            <a:spLocks noGrp="1"/>
          </p:cNvSpPr>
          <p:nvPr>
            <p:ph type="sldNum" sz="quarter" idx="12"/>
          </p:nvPr>
        </p:nvSpPr>
        <p:spPr/>
        <p:txBody>
          <a:bodyPr/>
          <a:lstStyle/>
          <a:p>
            <a:fld id="{9AF3356C-8F84-824F-8F26-C8178DC64273}" type="slidenum">
              <a:rPr lang="nb-NO" smtClean="0"/>
              <a:t>13</a:t>
            </a:fld>
            <a:endParaRPr lang="nb-NO"/>
          </a:p>
        </p:txBody>
      </p:sp>
    </p:spTree>
    <p:extLst>
      <p:ext uri="{BB962C8B-B14F-4D97-AF65-F5344CB8AC3E}">
        <p14:creationId xmlns:p14="http://schemas.microsoft.com/office/powerpoint/2010/main" val="1275320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20" y="10"/>
            <a:ext cx="9143980" cy="6857990"/>
          </a:xfrm>
          <a:prstGeom prst="rect">
            <a:avLst/>
          </a:prstGeom>
        </p:spPr>
      </p:pic>
      <p:sp>
        <p:nvSpPr>
          <p:cNvPr id="2" name="Tittel 1"/>
          <p:cNvSpPr>
            <a:spLocks noGrp="1"/>
          </p:cNvSpPr>
          <p:nvPr>
            <p:ph type="title"/>
          </p:nvPr>
        </p:nvSpPr>
        <p:spPr/>
        <p:txBody>
          <a:bodyPr vert="horz" lIns="91440" tIns="45720" rIns="91440" bIns="45720" rtlCol="0" anchor="ctr">
            <a:normAutofit/>
          </a:bodyPr>
          <a:lstStyle/>
          <a:p>
            <a:pPr algn="ctr"/>
            <a:br>
              <a:rPr lang="en-US" sz="800">
                <a:solidFill>
                  <a:schemeClr val="tx1">
                    <a:lumMod val="85000"/>
                    <a:lumOff val="15000"/>
                  </a:schemeClr>
                </a:solidFill>
              </a:rPr>
            </a:br>
            <a:br>
              <a:rPr lang="en-US" sz="800">
                <a:solidFill>
                  <a:schemeClr val="tx1">
                    <a:lumMod val="85000"/>
                    <a:lumOff val="15000"/>
                  </a:schemeClr>
                </a:solidFill>
              </a:rPr>
            </a:br>
            <a:br>
              <a:rPr lang="en-US" sz="800">
                <a:solidFill>
                  <a:schemeClr val="tx1">
                    <a:lumMod val="85000"/>
                    <a:lumOff val="15000"/>
                  </a:schemeClr>
                </a:solidFill>
              </a:rPr>
            </a:br>
            <a:r>
              <a:rPr lang="en-US" sz="800">
                <a:solidFill>
                  <a:schemeClr val="tx1">
                    <a:lumMod val="85000"/>
                    <a:lumOff val="15000"/>
                  </a:schemeClr>
                </a:solidFill>
              </a:rPr>
              <a:t> </a:t>
            </a:r>
            <a:br>
              <a:rPr lang="en-US" sz="800">
                <a:solidFill>
                  <a:schemeClr val="tx1">
                    <a:lumMod val="85000"/>
                    <a:lumOff val="15000"/>
                  </a:schemeClr>
                </a:solidFill>
              </a:rPr>
            </a:br>
            <a:r>
              <a:rPr lang="en-US" sz="800">
                <a:solidFill>
                  <a:schemeClr val="tx1">
                    <a:lumMod val="85000"/>
                    <a:lumOff val="15000"/>
                  </a:schemeClr>
                </a:solidFill>
              </a:rPr>
              <a:t>LYS OM KVELDEN?</a:t>
            </a:r>
          </a:p>
        </p:txBody>
      </p:sp>
      <p:sp>
        <p:nvSpPr>
          <p:cNvPr id="3" name="Plassholder for innhold 2">
            <a:extLst>
              <a:ext uri="{FF2B5EF4-FFF2-40B4-BE49-F238E27FC236}">
                <a16:creationId xmlns:a16="http://schemas.microsoft.com/office/drawing/2014/main" id="{423BEDC2-979D-FE49-BD64-9E8DCC4AC3B7}"/>
              </a:ext>
            </a:extLst>
          </p:cNvPr>
          <p:cNvSpPr>
            <a:spLocks noGrp="1"/>
          </p:cNvSpPr>
          <p:nvPr>
            <p:ph idx="1"/>
          </p:nvPr>
        </p:nvSpPr>
        <p:spPr/>
        <p:txBody>
          <a:bodyPr/>
          <a:lstStyle/>
          <a:p>
            <a:endParaRPr lang="nb-NO"/>
          </a:p>
        </p:txBody>
      </p:sp>
      <p:sp>
        <p:nvSpPr>
          <p:cNvPr id="4" name="Plassholder for bunntekst 3">
            <a:extLst>
              <a:ext uri="{FF2B5EF4-FFF2-40B4-BE49-F238E27FC236}">
                <a16:creationId xmlns:a16="http://schemas.microsoft.com/office/drawing/2014/main" id="{94CABF1F-FC2D-B8DC-CF85-CEA29C968908}"/>
              </a:ext>
            </a:extLst>
          </p:cNvPr>
          <p:cNvSpPr>
            <a:spLocks noGrp="1"/>
          </p:cNvSpPr>
          <p:nvPr>
            <p:ph type="ftr" sz="quarter" idx="11"/>
          </p:nvPr>
        </p:nvSpPr>
        <p:spPr/>
        <p:txBody>
          <a:bodyPr/>
          <a:lstStyle/>
          <a:p>
            <a:r>
              <a:rPr lang="nb-NO"/>
              <a:t>RØRE Anne-Kristin Imenes</a:t>
            </a:r>
          </a:p>
        </p:txBody>
      </p:sp>
      <p:sp>
        <p:nvSpPr>
          <p:cNvPr id="6" name="Plassholder for lysbildenummer 5">
            <a:extLst>
              <a:ext uri="{FF2B5EF4-FFF2-40B4-BE49-F238E27FC236}">
                <a16:creationId xmlns:a16="http://schemas.microsoft.com/office/drawing/2014/main" id="{5917FA1F-E8B1-EF47-7243-4E69BA0129A2}"/>
              </a:ext>
            </a:extLst>
          </p:cNvPr>
          <p:cNvSpPr>
            <a:spLocks noGrp="1"/>
          </p:cNvSpPr>
          <p:nvPr>
            <p:ph type="sldNum" sz="quarter" idx="12"/>
          </p:nvPr>
        </p:nvSpPr>
        <p:spPr/>
        <p:txBody>
          <a:bodyPr/>
          <a:lstStyle/>
          <a:p>
            <a:fld id="{9AF3356C-8F84-824F-8F26-C8178DC64273}" type="slidenum">
              <a:rPr lang="nb-NO" smtClean="0"/>
              <a:t>14</a:t>
            </a:fld>
            <a:endParaRPr lang="nb-NO"/>
          </a:p>
        </p:txBody>
      </p:sp>
    </p:spTree>
    <p:extLst>
      <p:ext uri="{BB962C8B-B14F-4D97-AF65-F5344CB8AC3E}">
        <p14:creationId xmlns:p14="http://schemas.microsoft.com/office/powerpoint/2010/main" val="210425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lassholder for innhold 6">
            <a:extLst>
              <a:ext uri="{FF2B5EF4-FFF2-40B4-BE49-F238E27FC236}">
                <a16:creationId xmlns:a16="http://schemas.microsoft.com/office/drawing/2014/main" id="{1914BD0D-7254-F84F-80E5-41580F764412}"/>
              </a:ext>
            </a:extLst>
          </p:cNvPr>
          <p:cNvPicPr>
            <a:picLocks noGrp="1" noChangeAspect="1"/>
          </p:cNvPicPr>
          <p:nvPr>
            <p:ph idx="1"/>
          </p:nvPr>
        </p:nvPicPr>
        <p:blipFill>
          <a:blip r:embed="rId3"/>
          <a:stretch>
            <a:fillRect/>
          </a:stretch>
        </p:blipFill>
        <p:spPr>
          <a:xfrm>
            <a:off x="2475402" y="618778"/>
            <a:ext cx="7241196" cy="4652469"/>
          </a:xfrm>
          <a:prstGeom prst="rect">
            <a:avLst/>
          </a:prstGeom>
        </p:spPr>
      </p:pic>
      <p:sp>
        <p:nvSpPr>
          <p:cNvPr id="4" name="Plassholder for bunntekst 3">
            <a:extLst>
              <a:ext uri="{FF2B5EF4-FFF2-40B4-BE49-F238E27FC236}">
                <a16:creationId xmlns:a16="http://schemas.microsoft.com/office/drawing/2014/main" id="{9D270A3F-3BCF-8D8D-E457-8C321A340B3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RØRE Anne-Kristin Imenes</a:t>
            </a:r>
          </a:p>
        </p:txBody>
      </p:sp>
      <p:sp>
        <p:nvSpPr>
          <p:cNvPr id="5" name="Plassholder for lysbildenummer 4">
            <a:extLst>
              <a:ext uri="{FF2B5EF4-FFF2-40B4-BE49-F238E27FC236}">
                <a16:creationId xmlns:a16="http://schemas.microsoft.com/office/drawing/2014/main" id="{66815320-5E51-7E54-3FFA-415C9F27F3E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AF3356C-8F84-824F-8F26-C8178DC64273}" type="slidenum">
              <a:rPr lang="en-US" smtClean="0"/>
              <a:pPr>
                <a:spcAft>
                  <a:spcPts val="600"/>
                </a:spcAft>
              </a:pPr>
              <a:t>15</a:t>
            </a:fld>
            <a:endParaRPr lang="en-US"/>
          </a:p>
        </p:txBody>
      </p:sp>
      <p:sp>
        <p:nvSpPr>
          <p:cNvPr id="8" name="TekstSylinder 7">
            <a:extLst>
              <a:ext uri="{FF2B5EF4-FFF2-40B4-BE49-F238E27FC236}">
                <a16:creationId xmlns:a16="http://schemas.microsoft.com/office/drawing/2014/main" id="{E50194C7-C37A-C070-5B61-C6D36D1C7405}"/>
              </a:ext>
            </a:extLst>
          </p:cNvPr>
          <p:cNvSpPr txBox="1"/>
          <p:nvPr/>
        </p:nvSpPr>
        <p:spPr>
          <a:xfrm>
            <a:off x="436529" y="5716002"/>
            <a:ext cx="11576177" cy="523220"/>
          </a:xfrm>
          <a:prstGeom prst="rect">
            <a:avLst/>
          </a:prstGeom>
          <a:noFill/>
        </p:spPr>
        <p:txBody>
          <a:bodyPr wrap="square" rtlCol="0">
            <a:spAutoFit/>
          </a:bodyPr>
          <a:lstStyle/>
          <a:p>
            <a:r>
              <a:rPr lang="nb-NO" sz="2800" b="1" i="0" dirty="0">
                <a:solidFill>
                  <a:srgbClr val="26292A"/>
                </a:solidFill>
                <a:effectLst/>
                <a:latin typeface="LFT Etica"/>
              </a:rPr>
              <a:t>– </a:t>
            </a:r>
            <a:r>
              <a:rPr lang="nb-NO" sz="2800" b="1" i="0" dirty="0" err="1">
                <a:solidFill>
                  <a:srgbClr val="26292A"/>
                </a:solidFill>
                <a:effectLst/>
                <a:latin typeface="LFT Etica"/>
              </a:rPr>
              <a:t>Eg</a:t>
            </a:r>
            <a:r>
              <a:rPr lang="nb-NO" sz="2800" b="1" i="0" dirty="0">
                <a:solidFill>
                  <a:srgbClr val="26292A"/>
                </a:solidFill>
                <a:effectLst/>
                <a:latin typeface="LFT Etica"/>
              </a:rPr>
              <a:t> brukar brillene om kvelden. Dei hjelp meg til å få </a:t>
            </a:r>
            <a:r>
              <a:rPr lang="nb-NO" sz="2800" b="1" i="0" dirty="0" err="1">
                <a:solidFill>
                  <a:srgbClr val="26292A"/>
                </a:solidFill>
                <a:effectLst/>
                <a:latin typeface="LFT Etica"/>
              </a:rPr>
              <a:t>djupare</a:t>
            </a:r>
            <a:r>
              <a:rPr lang="nb-NO" sz="2800" b="1" i="0" dirty="0">
                <a:solidFill>
                  <a:srgbClr val="26292A"/>
                </a:solidFill>
                <a:effectLst/>
                <a:latin typeface="LFT Etica"/>
              </a:rPr>
              <a:t> og betre søvn. </a:t>
            </a:r>
            <a:endParaRPr lang="nb-NO" sz="2800" dirty="0"/>
          </a:p>
        </p:txBody>
      </p:sp>
    </p:spTree>
    <p:extLst>
      <p:ext uri="{BB962C8B-B14F-4D97-AF65-F5344CB8AC3E}">
        <p14:creationId xmlns:p14="http://schemas.microsoft.com/office/powerpoint/2010/main" val="1424308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pic>
        <p:nvPicPr>
          <p:cNvPr id="3" name="Bilde 2" descr="Et bilde som inneholder tekst&#10;&#10;Automatisk generert beskrivelse">
            <a:extLst>
              <a:ext uri="{FF2B5EF4-FFF2-40B4-BE49-F238E27FC236}">
                <a16:creationId xmlns:a16="http://schemas.microsoft.com/office/drawing/2014/main" id="{8F8C3375-05BA-FB48-BFC3-E11CFACC3196}"/>
              </a:ext>
            </a:extLst>
          </p:cNvPr>
          <p:cNvPicPr>
            <a:picLocks noChangeAspect="1"/>
          </p:cNvPicPr>
          <p:nvPr/>
        </p:nvPicPr>
        <p:blipFill>
          <a:blip r:embed="rId4"/>
          <a:stretch>
            <a:fillRect/>
          </a:stretch>
        </p:blipFill>
        <p:spPr>
          <a:xfrm>
            <a:off x="1689100" y="361043"/>
            <a:ext cx="8485414" cy="4313588"/>
          </a:xfrm>
          <a:prstGeom prst="rect">
            <a:avLst/>
          </a:prstGeom>
        </p:spPr>
      </p:pic>
      <p:sp>
        <p:nvSpPr>
          <p:cNvPr id="2" name="Plassholder for bunntekst 1">
            <a:extLst>
              <a:ext uri="{FF2B5EF4-FFF2-40B4-BE49-F238E27FC236}">
                <a16:creationId xmlns:a16="http://schemas.microsoft.com/office/drawing/2014/main" id="{B9D54A2A-1D79-110F-822B-BF52D2311D23}"/>
              </a:ext>
            </a:extLst>
          </p:cNvPr>
          <p:cNvSpPr>
            <a:spLocks noGrp="1"/>
          </p:cNvSpPr>
          <p:nvPr>
            <p:ph type="ftr" sz="quarter" idx="11"/>
          </p:nvPr>
        </p:nvSpPr>
        <p:spPr/>
        <p:txBody>
          <a:bodyPr/>
          <a:lstStyle/>
          <a:p>
            <a:r>
              <a:rPr lang="nb-NO"/>
              <a:t>RØRE Anne-Kristin Imenes</a:t>
            </a:r>
          </a:p>
        </p:txBody>
      </p:sp>
      <p:sp>
        <p:nvSpPr>
          <p:cNvPr id="5" name="Plassholder for lysbildenummer 4">
            <a:extLst>
              <a:ext uri="{FF2B5EF4-FFF2-40B4-BE49-F238E27FC236}">
                <a16:creationId xmlns:a16="http://schemas.microsoft.com/office/drawing/2014/main" id="{0B40B7FF-0AC8-69AF-1464-5B7F144418B1}"/>
              </a:ext>
            </a:extLst>
          </p:cNvPr>
          <p:cNvSpPr>
            <a:spLocks noGrp="1"/>
          </p:cNvSpPr>
          <p:nvPr>
            <p:ph type="sldNum" sz="quarter" idx="12"/>
          </p:nvPr>
        </p:nvSpPr>
        <p:spPr/>
        <p:txBody>
          <a:bodyPr/>
          <a:lstStyle/>
          <a:p>
            <a:fld id="{9AF3356C-8F84-824F-8F26-C8178DC64273}" type="slidenum">
              <a:rPr lang="nb-NO" smtClean="0"/>
              <a:t>16</a:t>
            </a:fld>
            <a:endParaRPr lang="nb-NO"/>
          </a:p>
        </p:txBody>
      </p:sp>
    </p:spTree>
    <p:extLst>
      <p:ext uri="{BB962C8B-B14F-4D97-AF65-F5344CB8AC3E}">
        <p14:creationId xmlns:p14="http://schemas.microsoft.com/office/powerpoint/2010/main" val="426591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innhold 2"/>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Plassholder for bunntekst 1">
            <a:extLst>
              <a:ext uri="{FF2B5EF4-FFF2-40B4-BE49-F238E27FC236}">
                <a16:creationId xmlns:a16="http://schemas.microsoft.com/office/drawing/2014/main" id="{2F9ACF08-E80A-67D0-68DF-FCF2F9F671B5}"/>
              </a:ext>
            </a:extLst>
          </p:cNvPr>
          <p:cNvSpPr>
            <a:spLocks noGrp="1"/>
          </p:cNvSpPr>
          <p:nvPr>
            <p:ph type="ftr" sz="quarter" idx="11"/>
          </p:nvPr>
        </p:nvSpPr>
        <p:spPr/>
        <p:txBody>
          <a:bodyPr/>
          <a:lstStyle/>
          <a:p>
            <a:r>
              <a:rPr lang="nb-NO"/>
              <a:t>RØRE Anne-Kristin Imenes</a:t>
            </a:r>
          </a:p>
        </p:txBody>
      </p:sp>
      <p:sp>
        <p:nvSpPr>
          <p:cNvPr id="4" name="Plassholder for lysbildenummer 3">
            <a:extLst>
              <a:ext uri="{FF2B5EF4-FFF2-40B4-BE49-F238E27FC236}">
                <a16:creationId xmlns:a16="http://schemas.microsoft.com/office/drawing/2014/main" id="{BCA2B6B9-1F11-ED96-B913-DA61482F0D7E}"/>
              </a:ext>
            </a:extLst>
          </p:cNvPr>
          <p:cNvSpPr>
            <a:spLocks noGrp="1"/>
          </p:cNvSpPr>
          <p:nvPr>
            <p:ph type="sldNum" sz="quarter" idx="12"/>
          </p:nvPr>
        </p:nvSpPr>
        <p:spPr/>
        <p:txBody>
          <a:bodyPr/>
          <a:lstStyle/>
          <a:p>
            <a:fld id="{9AF3356C-8F84-824F-8F26-C8178DC64273}" type="slidenum">
              <a:rPr lang="nb-NO" smtClean="0"/>
              <a:t>17</a:t>
            </a:fld>
            <a:endParaRPr lang="nb-NO"/>
          </a:p>
        </p:txBody>
      </p:sp>
    </p:spTree>
    <p:extLst>
      <p:ext uri="{BB962C8B-B14F-4D97-AF65-F5344CB8AC3E}">
        <p14:creationId xmlns:p14="http://schemas.microsoft.com/office/powerpoint/2010/main" val="2810350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person&#10;&#10;Automatisk generert beskrivelse">
            <a:extLst>
              <a:ext uri="{FF2B5EF4-FFF2-40B4-BE49-F238E27FC236}">
                <a16:creationId xmlns:a16="http://schemas.microsoft.com/office/drawing/2014/main" id="{8CC165F9-36DF-574D-BA6B-AF1D64ED5358}"/>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pic>
        <p:nvPicPr>
          <p:cNvPr id="9" name="Bilde 8" descr="Et bilde som inneholder tekst, innendørs&#10;&#10;Automatisk generert beskrivelse">
            <a:extLst>
              <a:ext uri="{FF2B5EF4-FFF2-40B4-BE49-F238E27FC236}">
                <a16:creationId xmlns:a16="http://schemas.microsoft.com/office/drawing/2014/main" id="{25C46F14-0023-744C-BC88-D7921F49E867}"/>
              </a:ext>
            </a:extLst>
          </p:cNvPr>
          <p:cNvPicPr>
            <a:picLocks noChangeAspect="1"/>
          </p:cNvPicPr>
          <p:nvPr/>
        </p:nvPicPr>
        <p:blipFill>
          <a:blip r:embed="rId4"/>
          <a:stretch>
            <a:fillRect/>
          </a:stretch>
        </p:blipFill>
        <p:spPr>
          <a:xfrm>
            <a:off x="2571750" y="1568450"/>
            <a:ext cx="7048500" cy="3721100"/>
          </a:xfrm>
          <a:prstGeom prst="rect">
            <a:avLst/>
          </a:prstGeom>
        </p:spPr>
      </p:pic>
      <p:sp>
        <p:nvSpPr>
          <p:cNvPr id="2" name="Plassholder for bunntekst 1">
            <a:extLst>
              <a:ext uri="{FF2B5EF4-FFF2-40B4-BE49-F238E27FC236}">
                <a16:creationId xmlns:a16="http://schemas.microsoft.com/office/drawing/2014/main" id="{35260515-F26E-B018-E7CD-38ADFB6439CB}"/>
              </a:ext>
            </a:extLst>
          </p:cNvPr>
          <p:cNvSpPr>
            <a:spLocks noGrp="1"/>
          </p:cNvSpPr>
          <p:nvPr>
            <p:ph type="ftr" sz="quarter" idx="11"/>
          </p:nvPr>
        </p:nvSpPr>
        <p:spPr/>
        <p:txBody>
          <a:bodyPr/>
          <a:lstStyle/>
          <a:p>
            <a:r>
              <a:rPr lang="nb-NO"/>
              <a:t>RØRE Anne-Kristin Imenes</a:t>
            </a:r>
          </a:p>
        </p:txBody>
      </p:sp>
      <p:sp>
        <p:nvSpPr>
          <p:cNvPr id="3" name="Plassholder for lysbildenummer 2">
            <a:extLst>
              <a:ext uri="{FF2B5EF4-FFF2-40B4-BE49-F238E27FC236}">
                <a16:creationId xmlns:a16="http://schemas.microsoft.com/office/drawing/2014/main" id="{58DA4046-9743-CB7F-EBAC-7E03F0B36FC3}"/>
              </a:ext>
            </a:extLst>
          </p:cNvPr>
          <p:cNvSpPr>
            <a:spLocks noGrp="1"/>
          </p:cNvSpPr>
          <p:nvPr>
            <p:ph type="sldNum" sz="quarter" idx="12"/>
          </p:nvPr>
        </p:nvSpPr>
        <p:spPr/>
        <p:txBody>
          <a:bodyPr/>
          <a:lstStyle/>
          <a:p>
            <a:fld id="{9AF3356C-8F84-824F-8F26-C8178DC64273}" type="slidenum">
              <a:rPr lang="nb-NO" smtClean="0"/>
              <a:t>18</a:t>
            </a:fld>
            <a:endParaRPr lang="nb-NO"/>
          </a:p>
        </p:txBody>
      </p:sp>
    </p:spTree>
    <p:extLst>
      <p:ext uri="{BB962C8B-B14F-4D97-AF65-F5344CB8AC3E}">
        <p14:creationId xmlns:p14="http://schemas.microsoft.com/office/powerpoint/2010/main" val="366411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person, mann, folkemengde&#10;&#10;Automatisk generert beskrivelse">
            <a:extLst>
              <a:ext uri="{FF2B5EF4-FFF2-40B4-BE49-F238E27FC236}">
                <a16:creationId xmlns:a16="http://schemas.microsoft.com/office/drawing/2014/main" id="{3092E489-7F8E-574E-8AA7-8D9EA8467AD1}"/>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Plassholder for bunntekst 1">
            <a:extLst>
              <a:ext uri="{FF2B5EF4-FFF2-40B4-BE49-F238E27FC236}">
                <a16:creationId xmlns:a16="http://schemas.microsoft.com/office/drawing/2014/main" id="{ECFFAEE7-D748-B70D-BDD0-D4C2387E6CD3}"/>
              </a:ext>
            </a:extLst>
          </p:cNvPr>
          <p:cNvSpPr>
            <a:spLocks noGrp="1"/>
          </p:cNvSpPr>
          <p:nvPr>
            <p:ph type="ftr" sz="quarter" idx="11"/>
          </p:nvPr>
        </p:nvSpPr>
        <p:spPr/>
        <p:txBody>
          <a:bodyPr/>
          <a:lstStyle/>
          <a:p>
            <a:r>
              <a:rPr lang="nb-NO"/>
              <a:t>RØRE Anne-Kristin Imenes</a:t>
            </a:r>
          </a:p>
        </p:txBody>
      </p:sp>
      <p:sp>
        <p:nvSpPr>
          <p:cNvPr id="3" name="Plassholder for lysbildenummer 2">
            <a:extLst>
              <a:ext uri="{FF2B5EF4-FFF2-40B4-BE49-F238E27FC236}">
                <a16:creationId xmlns:a16="http://schemas.microsoft.com/office/drawing/2014/main" id="{AB236E16-CB6C-9034-8EB4-B0F4B1BDD8FD}"/>
              </a:ext>
            </a:extLst>
          </p:cNvPr>
          <p:cNvSpPr>
            <a:spLocks noGrp="1"/>
          </p:cNvSpPr>
          <p:nvPr>
            <p:ph type="sldNum" sz="quarter" idx="12"/>
          </p:nvPr>
        </p:nvSpPr>
        <p:spPr/>
        <p:txBody>
          <a:bodyPr/>
          <a:lstStyle/>
          <a:p>
            <a:fld id="{9AF3356C-8F84-824F-8F26-C8178DC64273}" type="slidenum">
              <a:rPr lang="nb-NO" smtClean="0"/>
              <a:t>19</a:t>
            </a:fld>
            <a:endParaRPr lang="nb-NO"/>
          </a:p>
        </p:txBody>
      </p:sp>
    </p:spTree>
    <p:extLst>
      <p:ext uri="{BB962C8B-B14F-4D97-AF65-F5344CB8AC3E}">
        <p14:creationId xmlns:p14="http://schemas.microsoft.com/office/powerpoint/2010/main" val="70905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A8E5526-2C11-C271-F0C0-45E938B28274}"/>
              </a:ext>
            </a:extLst>
          </p:cNvPr>
          <p:cNvSpPr>
            <a:spLocks noGrp="1"/>
          </p:cNvSpPr>
          <p:nvPr>
            <p:ph type="title"/>
          </p:nvPr>
        </p:nvSpPr>
        <p:spPr/>
        <p:txBody>
          <a:bodyPr>
            <a:normAutofit/>
          </a:bodyPr>
          <a:lstStyle/>
          <a:p>
            <a:r>
              <a:rPr lang="nb-NO" sz="5400" b="1" dirty="0"/>
              <a:t>Quiz: Ungdom og søvn</a:t>
            </a:r>
          </a:p>
        </p:txBody>
      </p:sp>
      <p:sp>
        <p:nvSpPr>
          <p:cNvPr id="3" name="Plassholder for innhold 2">
            <a:extLst>
              <a:ext uri="{FF2B5EF4-FFF2-40B4-BE49-F238E27FC236}">
                <a16:creationId xmlns:a16="http://schemas.microsoft.com/office/drawing/2014/main" id="{A8C14D6F-1D7E-17B5-7A0B-71EE7A9F1512}"/>
              </a:ext>
            </a:extLst>
          </p:cNvPr>
          <p:cNvSpPr>
            <a:spLocks noGrp="1"/>
          </p:cNvSpPr>
          <p:nvPr>
            <p:ph idx="1"/>
          </p:nvPr>
        </p:nvSpPr>
        <p:spPr/>
        <p:txBody>
          <a:bodyPr>
            <a:normAutofit/>
          </a:bodyPr>
          <a:lstStyle/>
          <a:p>
            <a:endParaRPr lang="nb-NO" dirty="0"/>
          </a:p>
          <a:p>
            <a:pPr marL="0" indent="0">
              <a:buNone/>
            </a:pPr>
            <a:r>
              <a:rPr lang="nb-NO" sz="4100" dirty="0"/>
              <a:t>1. Hvor mange sover mindre enn 6 timer om natten? </a:t>
            </a:r>
          </a:p>
          <a:p>
            <a:pPr>
              <a:buFont typeface="Wingdings" pitchFamily="2" charset="2"/>
              <a:buChar char="Ø"/>
            </a:pPr>
            <a:r>
              <a:rPr lang="nb-NO" sz="4100" dirty="0">
                <a:solidFill>
                  <a:srgbClr val="FF0000"/>
                </a:solidFill>
              </a:rPr>
              <a:t>Svar: 4 av 10 </a:t>
            </a:r>
          </a:p>
          <a:p>
            <a:pPr marL="0" indent="0">
              <a:buNone/>
            </a:pPr>
            <a:r>
              <a:rPr lang="nb-NO" sz="4100" dirty="0"/>
              <a:t>2. Hvem sover minst – gutter eller jenter?</a:t>
            </a:r>
          </a:p>
          <a:p>
            <a:pPr>
              <a:buFont typeface="Wingdings" pitchFamily="2" charset="2"/>
              <a:buChar char="Ø"/>
            </a:pPr>
            <a:r>
              <a:rPr lang="nb-NO" sz="4100" dirty="0">
                <a:solidFill>
                  <a:srgbClr val="FF0000"/>
                </a:solidFill>
              </a:rPr>
              <a:t>Jenter</a:t>
            </a:r>
          </a:p>
          <a:p>
            <a:pPr marL="0" indent="0">
              <a:buNone/>
            </a:pPr>
            <a:endParaRPr lang="nb-NO" dirty="0"/>
          </a:p>
          <a:p>
            <a:pPr marL="285750" indent="-285750"/>
            <a:endParaRPr lang="nb-NO" dirty="0"/>
          </a:p>
          <a:p>
            <a:endParaRPr lang="nb-NO" sz="2400" dirty="0"/>
          </a:p>
          <a:p>
            <a:endParaRPr lang="nb-NO" dirty="0"/>
          </a:p>
        </p:txBody>
      </p:sp>
      <p:sp>
        <p:nvSpPr>
          <p:cNvPr id="2" name="Plassholder for bunntekst 1">
            <a:extLst>
              <a:ext uri="{FF2B5EF4-FFF2-40B4-BE49-F238E27FC236}">
                <a16:creationId xmlns:a16="http://schemas.microsoft.com/office/drawing/2014/main" id="{22D23AE2-D1B5-562B-9BDE-9B570CA0C219}"/>
              </a:ext>
            </a:extLst>
          </p:cNvPr>
          <p:cNvSpPr>
            <a:spLocks noGrp="1"/>
          </p:cNvSpPr>
          <p:nvPr>
            <p:ph type="ftr" sz="quarter" idx="11"/>
          </p:nvPr>
        </p:nvSpPr>
        <p:spPr/>
        <p:txBody>
          <a:bodyPr/>
          <a:lstStyle/>
          <a:p>
            <a:r>
              <a:rPr lang="nb-NO"/>
              <a:t>RØRE Anne-Kristin Imenes</a:t>
            </a:r>
          </a:p>
        </p:txBody>
      </p:sp>
      <p:sp>
        <p:nvSpPr>
          <p:cNvPr id="5" name="Plassholder for lysbildenummer 4">
            <a:extLst>
              <a:ext uri="{FF2B5EF4-FFF2-40B4-BE49-F238E27FC236}">
                <a16:creationId xmlns:a16="http://schemas.microsoft.com/office/drawing/2014/main" id="{7B3E9160-749B-B96E-0823-3DEF738BDBA2}"/>
              </a:ext>
            </a:extLst>
          </p:cNvPr>
          <p:cNvSpPr>
            <a:spLocks noGrp="1"/>
          </p:cNvSpPr>
          <p:nvPr>
            <p:ph type="sldNum" sz="quarter" idx="12"/>
          </p:nvPr>
        </p:nvSpPr>
        <p:spPr/>
        <p:txBody>
          <a:bodyPr/>
          <a:lstStyle/>
          <a:p>
            <a:fld id="{9AF3356C-8F84-824F-8F26-C8178DC64273}" type="slidenum">
              <a:rPr lang="nb-NO" smtClean="0"/>
              <a:t>2</a:t>
            </a:fld>
            <a:endParaRPr lang="nb-NO"/>
          </a:p>
        </p:txBody>
      </p:sp>
      <p:pic>
        <p:nvPicPr>
          <p:cNvPr id="6" name="Bilde 5" descr="Et bilde som inneholder tekst, skilt, utklipp&#10;&#10;Automatisk generert beskrivelse">
            <a:extLst>
              <a:ext uri="{FF2B5EF4-FFF2-40B4-BE49-F238E27FC236}">
                <a16:creationId xmlns:a16="http://schemas.microsoft.com/office/drawing/2014/main" id="{BBE8AC84-BF5C-7421-CD23-51F3E5FB7475}"/>
              </a:ext>
            </a:extLst>
          </p:cNvPr>
          <p:cNvPicPr>
            <a:picLocks noChangeAspect="1"/>
          </p:cNvPicPr>
          <p:nvPr/>
        </p:nvPicPr>
        <p:blipFill>
          <a:blip r:embed="rId3"/>
          <a:stretch>
            <a:fillRect/>
          </a:stretch>
        </p:blipFill>
        <p:spPr>
          <a:xfrm>
            <a:off x="11191918" y="5770563"/>
            <a:ext cx="619082" cy="615950"/>
          </a:xfrm>
          <a:prstGeom prst="rect">
            <a:avLst/>
          </a:prstGeom>
        </p:spPr>
      </p:pic>
    </p:spTree>
    <p:extLst>
      <p:ext uri="{BB962C8B-B14F-4D97-AF65-F5344CB8AC3E}">
        <p14:creationId xmlns:p14="http://schemas.microsoft.com/office/powerpoint/2010/main" val="127652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368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6EF197F-B2FF-374E-96DB-CEFA6C86E615}"/>
              </a:ext>
            </a:extLst>
          </p:cNvPr>
          <p:cNvSpPr>
            <a:spLocks noGrp="1"/>
          </p:cNvSpPr>
          <p:nvPr>
            <p:ph type="title"/>
          </p:nvPr>
        </p:nvSpPr>
        <p:spPr>
          <a:xfrm>
            <a:off x="634276" y="803705"/>
            <a:ext cx="4208656" cy="3034857"/>
          </a:xfrm>
        </p:spPr>
        <p:txBody>
          <a:bodyPr vert="horz" lIns="91440" tIns="45720" rIns="91440" bIns="45720" rtlCol="0" anchor="b">
            <a:normAutofit/>
          </a:bodyPr>
          <a:lstStyle/>
          <a:p>
            <a:pPr algn="r"/>
            <a:r>
              <a:rPr lang="en-US" sz="5400" kern="1200">
                <a:solidFill>
                  <a:srgbClr val="FFFFFF"/>
                </a:solidFill>
                <a:latin typeface="+mj-lt"/>
                <a:ea typeface="+mj-ea"/>
                <a:cs typeface="+mj-cs"/>
              </a:rPr>
              <a:t>Gratis App: </a:t>
            </a:r>
            <a:br>
              <a:rPr lang="en-US" sz="5400" kern="1200">
                <a:solidFill>
                  <a:srgbClr val="FFFFFF"/>
                </a:solidFill>
                <a:latin typeface="+mj-lt"/>
                <a:ea typeface="+mj-ea"/>
                <a:cs typeface="+mj-cs"/>
              </a:rPr>
            </a:br>
            <a:r>
              <a:rPr lang="en-US" sz="5400" kern="1200">
                <a:solidFill>
                  <a:srgbClr val="FFFFFF"/>
                </a:solidFill>
                <a:latin typeface="+mj-lt"/>
                <a:ea typeface="+mj-ea"/>
                <a:cs typeface="+mj-cs"/>
              </a:rPr>
              <a:t>Sleep -  diary</a:t>
            </a:r>
          </a:p>
        </p:txBody>
      </p:sp>
      <p:cxnSp>
        <p:nvCxnSpPr>
          <p:cNvPr id="11" name="Straight Connector 10">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Bilde 3">
            <a:extLst>
              <a:ext uri="{FF2B5EF4-FFF2-40B4-BE49-F238E27FC236}">
                <a16:creationId xmlns:a16="http://schemas.microsoft.com/office/drawing/2014/main" id="{52439A58-4E4F-C746-A168-4C178B62C4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6693" y="640080"/>
            <a:ext cx="3138084" cy="5578816"/>
          </a:xfrm>
          <a:prstGeom prst="rect">
            <a:avLst/>
          </a:prstGeom>
        </p:spPr>
      </p:pic>
      <p:sp>
        <p:nvSpPr>
          <p:cNvPr id="3" name="Plassholder for bunntekst 2">
            <a:extLst>
              <a:ext uri="{FF2B5EF4-FFF2-40B4-BE49-F238E27FC236}">
                <a16:creationId xmlns:a16="http://schemas.microsoft.com/office/drawing/2014/main" id="{3FDB9A1D-9B65-647D-5563-595E2654C93C}"/>
              </a:ext>
            </a:extLst>
          </p:cNvPr>
          <p:cNvSpPr>
            <a:spLocks noGrp="1"/>
          </p:cNvSpPr>
          <p:nvPr>
            <p:ph type="ftr" sz="quarter" idx="11"/>
          </p:nvPr>
        </p:nvSpPr>
        <p:spPr/>
        <p:txBody>
          <a:bodyPr/>
          <a:lstStyle/>
          <a:p>
            <a:r>
              <a:rPr lang="nb-NO"/>
              <a:t>RØRE Anne-Kristin Imenes</a:t>
            </a:r>
          </a:p>
        </p:txBody>
      </p:sp>
      <p:sp>
        <p:nvSpPr>
          <p:cNvPr id="5" name="Plassholder for lysbildenummer 4">
            <a:extLst>
              <a:ext uri="{FF2B5EF4-FFF2-40B4-BE49-F238E27FC236}">
                <a16:creationId xmlns:a16="http://schemas.microsoft.com/office/drawing/2014/main" id="{8BA93E77-8A85-82DA-BA8C-4544FAD07867}"/>
              </a:ext>
            </a:extLst>
          </p:cNvPr>
          <p:cNvSpPr>
            <a:spLocks noGrp="1"/>
          </p:cNvSpPr>
          <p:nvPr>
            <p:ph type="sldNum" sz="quarter" idx="12"/>
          </p:nvPr>
        </p:nvSpPr>
        <p:spPr/>
        <p:txBody>
          <a:bodyPr/>
          <a:lstStyle/>
          <a:p>
            <a:fld id="{9AF3356C-8F84-824F-8F26-C8178DC64273}" type="slidenum">
              <a:rPr lang="nb-NO" smtClean="0"/>
              <a:t>20</a:t>
            </a:fld>
            <a:endParaRPr lang="nb-NO"/>
          </a:p>
        </p:txBody>
      </p:sp>
    </p:spTree>
    <p:extLst>
      <p:ext uri="{BB962C8B-B14F-4D97-AF65-F5344CB8AC3E}">
        <p14:creationId xmlns:p14="http://schemas.microsoft.com/office/powerpoint/2010/main" val="1540187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DDE030E6-416F-2F26-935A-D9EB6E584599}"/>
              </a:ext>
            </a:extLst>
          </p:cNvPr>
          <p:cNvSpPr>
            <a:spLocks noGrp="1"/>
          </p:cNvSpPr>
          <p:nvPr>
            <p:ph type="title"/>
          </p:nvPr>
        </p:nvSpPr>
        <p:spPr/>
        <p:txBody>
          <a:bodyPr/>
          <a:lstStyle/>
          <a:p>
            <a:r>
              <a:rPr lang="nb-NO" dirty="0"/>
              <a:t>Bilder</a:t>
            </a:r>
          </a:p>
        </p:txBody>
      </p:sp>
      <p:sp>
        <p:nvSpPr>
          <p:cNvPr id="4" name="Plassholder for innhold 3">
            <a:extLst>
              <a:ext uri="{FF2B5EF4-FFF2-40B4-BE49-F238E27FC236}">
                <a16:creationId xmlns:a16="http://schemas.microsoft.com/office/drawing/2014/main" id="{BFE380A6-7507-0201-4813-55DAC841A05B}"/>
              </a:ext>
            </a:extLst>
          </p:cNvPr>
          <p:cNvSpPr>
            <a:spLocks noGrp="1"/>
          </p:cNvSpPr>
          <p:nvPr>
            <p:ph idx="1"/>
          </p:nvPr>
        </p:nvSpPr>
        <p:spPr>
          <a:xfrm>
            <a:off x="838200" y="1825625"/>
            <a:ext cx="7820025" cy="3403600"/>
          </a:xfrm>
        </p:spPr>
        <p:txBody>
          <a:bodyPr>
            <a:normAutofit fontScale="62500" lnSpcReduction="20000"/>
          </a:bodyPr>
          <a:lstStyle/>
          <a:p>
            <a:pPr marL="0" indent="0">
              <a:buNone/>
            </a:pPr>
            <a:endParaRPr lang="nb-NO" sz="4000" b="1" dirty="0"/>
          </a:p>
          <a:p>
            <a:pPr marL="0" indent="0">
              <a:buNone/>
            </a:pPr>
            <a:r>
              <a:rPr lang="nb-NO" sz="3200" b="1" dirty="0"/>
              <a:t>Fotograf Jonas Ingstad </a:t>
            </a:r>
          </a:p>
          <a:p>
            <a:pPr marL="0" indent="0">
              <a:buNone/>
            </a:pPr>
            <a:r>
              <a:rPr lang="nb-NO" sz="3200" b="1" dirty="0"/>
              <a:t>Elevene har gitt samtykke til bruk</a:t>
            </a:r>
            <a:endParaRPr lang="nb-NO" sz="3200" dirty="0"/>
          </a:p>
          <a:p>
            <a:pPr marL="0" indent="0">
              <a:buNone/>
            </a:pPr>
            <a:endParaRPr lang="nb-NO" sz="3200" dirty="0"/>
          </a:p>
          <a:p>
            <a:pPr marL="0" indent="0">
              <a:buNone/>
            </a:pPr>
            <a:r>
              <a:rPr lang="nb-NO" sz="2800" dirty="0"/>
              <a:t>Gardiner: </a:t>
            </a:r>
            <a:r>
              <a:rPr lang="nb-NO" sz="2800" dirty="0">
                <a:hlinkClick r:id="rId2"/>
              </a:rPr>
              <a:t>Viktor Juric</a:t>
            </a:r>
            <a:r>
              <a:rPr lang="nb-NO" sz="2800" dirty="0"/>
              <a:t> </a:t>
            </a:r>
            <a:r>
              <a:rPr lang="nb-NO" sz="2800" dirty="0" err="1"/>
              <a:t>on</a:t>
            </a:r>
            <a:r>
              <a:rPr lang="nb-NO" sz="2800" dirty="0"/>
              <a:t> </a:t>
            </a:r>
            <a:r>
              <a:rPr lang="nb-NO" sz="2800" dirty="0">
                <a:hlinkClick r:id="rId3"/>
              </a:rPr>
              <a:t>Unsplash</a:t>
            </a:r>
            <a:endParaRPr lang="nb-NO" sz="2800" dirty="0"/>
          </a:p>
          <a:p>
            <a:pPr marL="0" indent="0">
              <a:buNone/>
            </a:pPr>
            <a:r>
              <a:rPr lang="nb-NO" sz="2800" dirty="0"/>
              <a:t>Pust: </a:t>
            </a:r>
            <a:r>
              <a:rPr lang="nb-NO" sz="2800" dirty="0" err="1"/>
              <a:t>Pixabay</a:t>
            </a:r>
            <a:endParaRPr lang="nb-NO" sz="2800" dirty="0"/>
          </a:p>
          <a:p>
            <a:pPr marL="0" indent="0" defTabSz="457200">
              <a:buNone/>
              <a:defRPr/>
            </a:pPr>
            <a:r>
              <a:rPr lang="nb-NO" sz="2800" dirty="0"/>
              <a:t>Nattarbeid: </a:t>
            </a:r>
            <a:r>
              <a:rPr lang="nb-NO" sz="2800" b="1" dirty="0"/>
              <a:t>jc-gellidon-Ow16ATZrs90-unsplash.jpg  </a:t>
            </a:r>
            <a:endParaRPr lang="nb-NO" sz="2800" dirty="0"/>
          </a:p>
          <a:p>
            <a:pPr marL="0" indent="0" defTabSz="457200">
              <a:buNone/>
              <a:defRPr/>
            </a:pPr>
            <a:endParaRPr lang="nb-NO" sz="2800" dirty="0"/>
          </a:p>
          <a:p>
            <a:pPr marL="0" indent="0" defTabSz="457200">
              <a:buNone/>
              <a:defRPr/>
            </a:pPr>
            <a:r>
              <a:rPr lang="nb-NO" sz="2800" dirty="0"/>
              <a:t>Blå blokkerende briller: </a:t>
            </a:r>
            <a:r>
              <a:rPr lang="nb-NO" sz="2800" i="1" dirty="0"/>
              <a:t>Aftenposten A-magasinet </a:t>
            </a:r>
            <a:r>
              <a:rPr lang="nb-NO" sz="2800" i="1" dirty="0" err="1"/>
              <a:t>nr</a:t>
            </a:r>
            <a:r>
              <a:rPr lang="nb-NO" sz="2800" i="1" dirty="0"/>
              <a:t> 8, </a:t>
            </a:r>
            <a:r>
              <a:rPr lang="nb-NO" sz="2800" dirty="0"/>
              <a:t>22. Februar 2019. Du vet ikke hva du går glipp av. Bjørn Halvorsen (tekst) og Paul Audestad (foto) </a:t>
            </a:r>
          </a:p>
          <a:p>
            <a:endParaRPr lang="nb-NO" dirty="0"/>
          </a:p>
        </p:txBody>
      </p:sp>
      <p:pic>
        <p:nvPicPr>
          <p:cNvPr id="7" name="Bilde 6" descr="Et bilde som inneholder tekst, skilt, utklipp&#10;&#10;Automatisk generert beskrivelse">
            <a:extLst>
              <a:ext uri="{FF2B5EF4-FFF2-40B4-BE49-F238E27FC236}">
                <a16:creationId xmlns:a16="http://schemas.microsoft.com/office/drawing/2014/main" id="{EEDC1DCE-EF6A-EFCA-FF37-56A08F009672}"/>
              </a:ext>
            </a:extLst>
          </p:cNvPr>
          <p:cNvPicPr>
            <a:picLocks noChangeAspect="1"/>
          </p:cNvPicPr>
          <p:nvPr/>
        </p:nvPicPr>
        <p:blipFill>
          <a:blip r:embed="rId4"/>
          <a:stretch>
            <a:fillRect/>
          </a:stretch>
        </p:blipFill>
        <p:spPr>
          <a:xfrm>
            <a:off x="10701338" y="5470083"/>
            <a:ext cx="1027993" cy="1022792"/>
          </a:xfrm>
          <a:prstGeom prst="rect">
            <a:avLst/>
          </a:prstGeom>
        </p:spPr>
      </p:pic>
      <p:sp>
        <p:nvSpPr>
          <p:cNvPr id="8" name="Plassholder for bunntekst 7">
            <a:extLst>
              <a:ext uri="{FF2B5EF4-FFF2-40B4-BE49-F238E27FC236}">
                <a16:creationId xmlns:a16="http://schemas.microsoft.com/office/drawing/2014/main" id="{53A2D97F-12D6-C8B5-922B-C9925534143A}"/>
              </a:ext>
            </a:extLst>
          </p:cNvPr>
          <p:cNvSpPr>
            <a:spLocks noGrp="1"/>
          </p:cNvSpPr>
          <p:nvPr>
            <p:ph type="ftr" sz="quarter" idx="11"/>
          </p:nvPr>
        </p:nvSpPr>
        <p:spPr/>
        <p:txBody>
          <a:bodyPr/>
          <a:lstStyle/>
          <a:p>
            <a:r>
              <a:rPr lang="nb-NO"/>
              <a:t>RØRE Anne-Kristin Imenes</a:t>
            </a:r>
          </a:p>
        </p:txBody>
      </p:sp>
      <p:sp>
        <p:nvSpPr>
          <p:cNvPr id="9" name="Plassholder for lysbildenummer 8">
            <a:extLst>
              <a:ext uri="{FF2B5EF4-FFF2-40B4-BE49-F238E27FC236}">
                <a16:creationId xmlns:a16="http://schemas.microsoft.com/office/drawing/2014/main" id="{C49A5656-46DB-5CC6-E6FE-F2F3874E5E6A}"/>
              </a:ext>
            </a:extLst>
          </p:cNvPr>
          <p:cNvSpPr>
            <a:spLocks noGrp="1"/>
          </p:cNvSpPr>
          <p:nvPr>
            <p:ph type="sldNum" sz="quarter" idx="12"/>
          </p:nvPr>
        </p:nvSpPr>
        <p:spPr/>
        <p:txBody>
          <a:bodyPr/>
          <a:lstStyle/>
          <a:p>
            <a:fld id="{9AF3356C-8F84-824F-8F26-C8178DC64273}" type="slidenum">
              <a:rPr lang="nb-NO" smtClean="0"/>
              <a:t>21</a:t>
            </a:fld>
            <a:endParaRPr lang="nb-NO"/>
          </a:p>
        </p:txBody>
      </p:sp>
    </p:spTree>
    <p:extLst>
      <p:ext uri="{BB962C8B-B14F-4D97-AF65-F5344CB8AC3E}">
        <p14:creationId xmlns:p14="http://schemas.microsoft.com/office/powerpoint/2010/main" val="798309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A79166B-B8F4-4543-92E1-62D582974A50}"/>
              </a:ext>
            </a:extLst>
          </p:cNvPr>
          <p:cNvSpPr>
            <a:spLocks noGrp="1"/>
          </p:cNvSpPr>
          <p:nvPr>
            <p:ph idx="1"/>
          </p:nvPr>
        </p:nvSpPr>
        <p:spPr>
          <a:xfrm>
            <a:off x="1170304" y="2263203"/>
            <a:ext cx="2644952" cy="3785419"/>
          </a:xfrm>
        </p:spPr>
        <p:txBody>
          <a:bodyPr>
            <a:normAutofit/>
          </a:bodyPr>
          <a:lstStyle/>
          <a:p>
            <a:pPr marL="0" indent="0">
              <a:buNone/>
            </a:pPr>
            <a:endParaRPr lang="nb-NO" sz="3200" dirty="0">
              <a:solidFill>
                <a:srgbClr val="7030A0"/>
              </a:solidFill>
            </a:endParaRPr>
          </a:p>
        </p:txBody>
      </p:sp>
      <p:pic>
        <p:nvPicPr>
          <p:cNvPr id="4" name="Plassholder for innhold 4">
            <a:extLst>
              <a:ext uri="{FF2B5EF4-FFF2-40B4-BE49-F238E27FC236}">
                <a16:creationId xmlns:a16="http://schemas.microsoft.com/office/drawing/2014/main" id="{7889C35D-66BE-B10B-F5C1-FBD0F13B2060}"/>
              </a:ext>
            </a:extLst>
          </p:cNvPr>
          <p:cNvPicPr>
            <a:picLocks noChangeAspect="1"/>
          </p:cNvPicPr>
          <p:nvPr/>
        </p:nvPicPr>
        <p:blipFill>
          <a:blip r:embed="rId3"/>
          <a:stretch>
            <a:fillRect/>
          </a:stretch>
        </p:blipFill>
        <p:spPr>
          <a:xfrm>
            <a:off x="1422810" y="488731"/>
            <a:ext cx="8539133" cy="5880538"/>
          </a:xfrm>
          <a:prstGeom prst="rect">
            <a:avLst/>
          </a:prstGeom>
        </p:spPr>
      </p:pic>
      <p:sp>
        <p:nvSpPr>
          <p:cNvPr id="2" name="Plassholder for bunntekst 1">
            <a:extLst>
              <a:ext uri="{FF2B5EF4-FFF2-40B4-BE49-F238E27FC236}">
                <a16:creationId xmlns:a16="http://schemas.microsoft.com/office/drawing/2014/main" id="{DB62DA1C-4CD9-55F6-B73C-E03267A6C72A}"/>
              </a:ext>
            </a:extLst>
          </p:cNvPr>
          <p:cNvSpPr>
            <a:spLocks noGrp="1"/>
          </p:cNvSpPr>
          <p:nvPr>
            <p:ph type="ftr" sz="quarter" idx="11"/>
          </p:nvPr>
        </p:nvSpPr>
        <p:spPr/>
        <p:txBody>
          <a:bodyPr/>
          <a:lstStyle/>
          <a:p>
            <a:r>
              <a:rPr lang="nb-NO"/>
              <a:t>RØRE Anne-Kristin Imenes</a:t>
            </a:r>
          </a:p>
        </p:txBody>
      </p:sp>
      <p:sp>
        <p:nvSpPr>
          <p:cNvPr id="3" name="Plassholder for lysbildenummer 2">
            <a:extLst>
              <a:ext uri="{FF2B5EF4-FFF2-40B4-BE49-F238E27FC236}">
                <a16:creationId xmlns:a16="http://schemas.microsoft.com/office/drawing/2014/main" id="{6DB640F0-08A1-8FC4-BAE5-01CC061F6CE3}"/>
              </a:ext>
            </a:extLst>
          </p:cNvPr>
          <p:cNvSpPr>
            <a:spLocks noGrp="1"/>
          </p:cNvSpPr>
          <p:nvPr>
            <p:ph type="sldNum" sz="quarter" idx="12"/>
          </p:nvPr>
        </p:nvSpPr>
        <p:spPr/>
        <p:txBody>
          <a:bodyPr/>
          <a:lstStyle/>
          <a:p>
            <a:fld id="{9AF3356C-8F84-824F-8F26-C8178DC64273}" type="slidenum">
              <a:rPr lang="nb-NO" smtClean="0"/>
              <a:t>3</a:t>
            </a:fld>
            <a:endParaRPr lang="nb-NO"/>
          </a:p>
        </p:txBody>
      </p:sp>
      <p:pic>
        <p:nvPicPr>
          <p:cNvPr id="5" name="Bilde 4" descr="Et bilde som inneholder tekst, skilt, utklipp&#10;&#10;Automatisk generert beskrivelse">
            <a:extLst>
              <a:ext uri="{FF2B5EF4-FFF2-40B4-BE49-F238E27FC236}">
                <a16:creationId xmlns:a16="http://schemas.microsoft.com/office/drawing/2014/main" id="{4B38D0C2-B342-3EE9-BFDD-4E2F87B63BDB}"/>
              </a:ext>
            </a:extLst>
          </p:cNvPr>
          <p:cNvPicPr>
            <a:picLocks noChangeAspect="1"/>
          </p:cNvPicPr>
          <p:nvPr/>
        </p:nvPicPr>
        <p:blipFill>
          <a:blip r:embed="rId4"/>
          <a:stretch>
            <a:fillRect/>
          </a:stretch>
        </p:blipFill>
        <p:spPr>
          <a:xfrm>
            <a:off x="11280835" y="5789612"/>
            <a:ext cx="678119" cy="674688"/>
          </a:xfrm>
          <a:prstGeom prst="rect">
            <a:avLst/>
          </a:prstGeom>
        </p:spPr>
      </p:pic>
    </p:spTree>
    <p:extLst>
      <p:ext uri="{BB962C8B-B14F-4D97-AF65-F5344CB8AC3E}">
        <p14:creationId xmlns:p14="http://schemas.microsoft.com/office/powerpoint/2010/main" val="76855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D94C45D-79FD-26E2-EF26-055C1CC72531}"/>
              </a:ext>
            </a:extLst>
          </p:cNvPr>
          <p:cNvSpPr>
            <a:spLocks noGrp="1"/>
          </p:cNvSpPr>
          <p:nvPr>
            <p:ph idx="1"/>
          </p:nvPr>
        </p:nvSpPr>
        <p:spPr>
          <a:xfrm>
            <a:off x="1326004" y="1279525"/>
            <a:ext cx="9539991" cy="3899766"/>
          </a:xfrm>
        </p:spPr>
        <p:txBody>
          <a:bodyPr>
            <a:noAutofit/>
          </a:bodyPr>
          <a:lstStyle/>
          <a:p>
            <a:pPr marL="0" indent="0">
              <a:buNone/>
            </a:pPr>
            <a:endParaRPr lang="nb-NO" sz="4000" i="1" dirty="0">
              <a:solidFill>
                <a:srgbClr val="7030A0"/>
              </a:solidFill>
            </a:endParaRPr>
          </a:p>
          <a:p>
            <a:pPr marL="0" indent="0">
              <a:buNone/>
            </a:pPr>
            <a:r>
              <a:rPr lang="nb-NO" sz="4000" i="1" dirty="0">
                <a:solidFill>
                  <a:srgbClr val="7030A0"/>
                </a:solidFill>
              </a:rPr>
              <a:t>«Mobilen gjør at jeg får mye tanker, og ikke klarer å koble av. Jeg glemmer tiden og får ikke lagt </a:t>
            </a:r>
            <a:r>
              <a:rPr lang="nb-NO" sz="4000" i="1">
                <a:solidFill>
                  <a:srgbClr val="7030A0"/>
                </a:solidFill>
              </a:rPr>
              <a:t>meg. Det </a:t>
            </a:r>
            <a:r>
              <a:rPr lang="nb-NO" sz="4000" i="1" dirty="0">
                <a:solidFill>
                  <a:srgbClr val="7030A0"/>
                </a:solidFill>
              </a:rPr>
              <a:t>påvirker skoledagen, jeg mister konsentrasjonsevnen og motivasjon og har egentlig bare lyst å sove.»</a:t>
            </a:r>
          </a:p>
        </p:txBody>
      </p:sp>
      <p:sp>
        <p:nvSpPr>
          <p:cNvPr id="2" name="Plassholder for bunntekst 1">
            <a:extLst>
              <a:ext uri="{FF2B5EF4-FFF2-40B4-BE49-F238E27FC236}">
                <a16:creationId xmlns:a16="http://schemas.microsoft.com/office/drawing/2014/main" id="{BE82A518-25A6-73FB-D55F-48702D531137}"/>
              </a:ext>
            </a:extLst>
          </p:cNvPr>
          <p:cNvSpPr>
            <a:spLocks noGrp="1"/>
          </p:cNvSpPr>
          <p:nvPr>
            <p:ph type="ftr" sz="quarter" idx="11"/>
          </p:nvPr>
        </p:nvSpPr>
        <p:spPr/>
        <p:txBody>
          <a:bodyPr/>
          <a:lstStyle/>
          <a:p>
            <a:r>
              <a:rPr lang="nb-NO"/>
              <a:t>RØRE Anne-Kristin Imenes</a:t>
            </a:r>
          </a:p>
        </p:txBody>
      </p:sp>
      <p:sp>
        <p:nvSpPr>
          <p:cNvPr id="4" name="Plassholder for lysbildenummer 3">
            <a:extLst>
              <a:ext uri="{FF2B5EF4-FFF2-40B4-BE49-F238E27FC236}">
                <a16:creationId xmlns:a16="http://schemas.microsoft.com/office/drawing/2014/main" id="{E43B8D09-B9F3-362D-6727-58E4978CA5DB}"/>
              </a:ext>
            </a:extLst>
          </p:cNvPr>
          <p:cNvSpPr>
            <a:spLocks noGrp="1"/>
          </p:cNvSpPr>
          <p:nvPr>
            <p:ph type="sldNum" sz="quarter" idx="12"/>
          </p:nvPr>
        </p:nvSpPr>
        <p:spPr/>
        <p:txBody>
          <a:bodyPr/>
          <a:lstStyle/>
          <a:p>
            <a:fld id="{9AF3356C-8F84-824F-8F26-C8178DC64273}" type="slidenum">
              <a:rPr lang="nb-NO" smtClean="0"/>
              <a:t>4</a:t>
            </a:fld>
            <a:endParaRPr lang="nb-NO"/>
          </a:p>
        </p:txBody>
      </p:sp>
      <p:pic>
        <p:nvPicPr>
          <p:cNvPr id="5" name="Bilde 4" descr="Et bilde som inneholder tekst, skilt, utklipp&#10;&#10;Automatisk generert beskrivelse">
            <a:extLst>
              <a:ext uri="{FF2B5EF4-FFF2-40B4-BE49-F238E27FC236}">
                <a16:creationId xmlns:a16="http://schemas.microsoft.com/office/drawing/2014/main" id="{4A719D3E-C539-9D99-12A1-92877D9D5524}"/>
              </a:ext>
            </a:extLst>
          </p:cNvPr>
          <p:cNvPicPr>
            <a:picLocks noChangeAspect="1"/>
          </p:cNvPicPr>
          <p:nvPr/>
        </p:nvPicPr>
        <p:blipFill>
          <a:blip r:embed="rId3"/>
          <a:stretch>
            <a:fillRect/>
          </a:stretch>
        </p:blipFill>
        <p:spPr>
          <a:xfrm>
            <a:off x="11264899" y="5823096"/>
            <a:ext cx="719455" cy="715815"/>
          </a:xfrm>
          <a:prstGeom prst="rect">
            <a:avLst/>
          </a:prstGeom>
        </p:spPr>
      </p:pic>
    </p:spTree>
    <p:extLst>
      <p:ext uri="{BB962C8B-B14F-4D97-AF65-F5344CB8AC3E}">
        <p14:creationId xmlns:p14="http://schemas.microsoft.com/office/powerpoint/2010/main" val="1026708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Plassholder for bunntekst 1">
            <a:extLst>
              <a:ext uri="{FF2B5EF4-FFF2-40B4-BE49-F238E27FC236}">
                <a16:creationId xmlns:a16="http://schemas.microsoft.com/office/drawing/2014/main" id="{706436B9-F514-4A2B-92A8-7FF61F709898}"/>
              </a:ext>
            </a:extLst>
          </p:cNvPr>
          <p:cNvSpPr>
            <a:spLocks noGrp="1"/>
          </p:cNvSpPr>
          <p:nvPr>
            <p:ph type="ftr" sz="quarter" idx="11"/>
          </p:nvPr>
        </p:nvSpPr>
        <p:spPr/>
        <p:txBody>
          <a:bodyPr/>
          <a:lstStyle/>
          <a:p>
            <a:r>
              <a:rPr lang="nb-NO"/>
              <a:t>RØRE Anne-Kristin Imenes</a:t>
            </a:r>
          </a:p>
        </p:txBody>
      </p:sp>
      <p:sp>
        <p:nvSpPr>
          <p:cNvPr id="3" name="Plassholder for lysbildenummer 2">
            <a:extLst>
              <a:ext uri="{FF2B5EF4-FFF2-40B4-BE49-F238E27FC236}">
                <a16:creationId xmlns:a16="http://schemas.microsoft.com/office/drawing/2014/main" id="{52258BD8-4D43-6F82-9C64-33A98A8FE39C}"/>
              </a:ext>
            </a:extLst>
          </p:cNvPr>
          <p:cNvSpPr>
            <a:spLocks noGrp="1"/>
          </p:cNvSpPr>
          <p:nvPr>
            <p:ph type="sldNum" sz="quarter" idx="12"/>
          </p:nvPr>
        </p:nvSpPr>
        <p:spPr/>
        <p:txBody>
          <a:bodyPr/>
          <a:lstStyle/>
          <a:p>
            <a:fld id="{9AF3356C-8F84-824F-8F26-C8178DC64273}" type="slidenum">
              <a:rPr lang="nb-NO" smtClean="0"/>
              <a:t>5</a:t>
            </a:fld>
            <a:endParaRPr lang="nb-NO"/>
          </a:p>
        </p:txBody>
      </p:sp>
    </p:spTree>
    <p:extLst>
      <p:ext uri="{BB962C8B-B14F-4D97-AF65-F5344CB8AC3E}">
        <p14:creationId xmlns:p14="http://schemas.microsoft.com/office/powerpoint/2010/main" val="1303663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557581" y="471498"/>
            <a:ext cx="11353780" cy="6386502"/>
          </a:xfrm>
          <a:prstGeom prst="rect">
            <a:avLst/>
          </a:prstGeom>
        </p:spPr>
      </p:pic>
      <p:sp>
        <p:nvSpPr>
          <p:cNvPr id="4" name="Plassholder for bunntekst 3"/>
          <p:cNvSpPr>
            <a:spLocks noGrp="1"/>
          </p:cNvSpPr>
          <p:nvPr>
            <p:ph type="ftr" sz="quarter" idx="11"/>
          </p:nvPr>
        </p:nvSpPr>
        <p:spPr>
          <a:xfrm>
            <a:off x="4038600" y="6356350"/>
            <a:ext cx="4114800" cy="365125"/>
          </a:xfrm>
          <a:prstGeom prst="rect">
            <a:avLst/>
          </a:prstGeom>
        </p:spPr>
        <p:txBody>
          <a:bodyPr vert="horz" lIns="91440" tIns="45720" rIns="91440" bIns="45720" rtlCol="0" anchor="ctr">
            <a:normAutofit/>
          </a:bodyP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b-NO"/>
              <a:t>RØRE Anne-Kristin Imenes</a:t>
            </a:r>
            <a:endParaRPr lang="en-US" kern="1200">
              <a:solidFill>
                <a:srgbClr val="FFFFFF"/>
              </a:solidFill>
              <a:latin typeface="+mn-lt"/>
              <a:ea typeface="+mn-ea"/>
              <a:cs typeface="+mn-cs"/>
            </a:endParaRPr>
          </a:p>
        </p:txBody>
      </p:sp>
      <p:sp>
        <p:nvSpPr>
          <p:cNvPr id="5" name="Plassholder for lysbildenummer 4"/>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C06C101E-AE9B-1D44-B9D4-D9BD38FEF8B5}" type="slidenum">
              <a:rPr lang="nb-NO" smtClean="0"/>
              <a:pPr>
                <a:spcAft>
                  <a:spcPts val="600"/>
                </a:spcAft>
              </a:pPr>
              <a:t>6</a:t>
            </a:fld>
            <a:endParaRPr lang="en-US">
              <a:solidFill>
                <a:srgbClr val="FFFFFF"/>
              </a:solidFill>
            </a:endParaRPr>
          </a:p>
        </p:txBody>
      </p:sp>
    </p:spTree>
    <p:extLst>
      <p:ext uri="{BB962C8B-B14F-4D97-AF65-F5344CB8AC3E}">
        <p14:creationId xmlns:p14="http://schemas.microsoft.com/office/powerpoint/2010/main" val="606018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56080A-1716-4E13-5C29-7027EB42C22A}"/>
              </a:ext>
            </a:extLst>
          </p:cNvPr>
          <p:cNvSpPr>
            <a:spLocks noGrp="1"/>
          </p:cNvSpPr>
          <p:nvPr>
            <p:ph type="title"/>
          </p:nvPr>
        </p:nvSpPr>
        <p:spPr>
          <a:xfrm>
            <a:off x="7464614" y="1783959"/>
            <a:ext cx="4087306" cy="2889114"/>
          </a:xfrm>
        </p:spPr>
        <p:txBody>
          <a:bodyPr vert="horz" lIns="91440" tIns="45720" rIns="91440" bIns="45720" rtlCol="0" anchor="b">
            <a:normAutofit/>
          </a:bodyPr>
          <a:lstStyle/>
          <a:p>
            <a:pPr>
              <a:spcAft>
                <a:spcPts val="600"/>
              </a:spcAft>
            </a:pPr>
            <a:r>
              <a:rPr lang="en-US" sz="5400" b="1" dirty="0" err="1"/>
              <a:t>Før</a:t>
            </a:r>
            <a:r>
              <a:rPr lang="en-US" sz="5400" b="1" dirty="0"/>
              <a:t> kl 23.00 = 0,7 </a:t>
            </a:r>
            <a:r>
              <a:rPr lang="en-US" sz="5400" b="1" dirty="0" err="1"/>
              <a:t>bedre</a:t>
            </a:r>
            <a:r>
              <a:rPr lang="en-US" sz="5400" b="1" dirty="0"/>
              <a:t> </a:t>
            </a:r>
            <a:r>
              <a:rPr lang="en-US" sz="5400" b="1" dirty="0" err="1"/>
              <a:t>karakterer</a:t>
            </a:r>
            <a:endParaRPr lang="en-US" sz="5400" b="1" dirty="0"/>
          </a:p>
        </p:txBody>
      </p:sp>
      <p:sp>
        <p:nvSpPr>
          <p:cNvPr id="18" name="Freeform: Shape 1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lassholder for innhold 6" descr="Et bilde som inneholder person, hunnkjønn&#10;&#10;Automatisk generert beskrivelse">
            <a:extLst>
              <a:ext uri="{FF2B5EF4-FFF2-40B4-BE49-F238E27FC236}">
                <a16:creationId xmlns:a16="http://schemas.microsoft.com/office/drawing/2014/main" id="{41A272D9-DAAA-E885-BDD7-65B2438503F5}"/>
              </a:ext>
            </a:extLst>
          </p:cNvPr>
          <p:cNvPicPr>
            <a:picLocks noGrp="1" noChangeAspect="1"/>
          </p:cNvPicPr>
          <p:nvPr>
            <p:ph idx="1"/>
          </p:nvPr>
        </p:nvPicPr>
        <p:blipFill rotWithShape="1">
          <a:blip r:embed="rId3"/>
          <a:srcRect l="3249" r="28340"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Plassholder for lysbildenummer 3">
            <a:extLst>
              <a:ext uri="{FF2B5EF4-FFF2-40B4-BE49-F238E27FC236}">
                <a16:creationId xmlns:a16="http://schemas.microsoft.com/office/drawing/2014/main" id="{A7F930D5-EAE7-1C8E-71CE-746FD56A059A}"/>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9AF3356C-8F84-824F-8F26-C8178DC64273}" type="slidenum">
              <a:rPr lang="en-US" sz="1500">
                <a:solidFill>
                  <a:srgbClr val="FFFFFF"/>
                </a:solidFill>
                <a:latin typeface="Calibri" panose="020F0502020204030204"/>
              </a:rPr>
              <a:pPr algn="ctr">
                <a:spcAft>
                  <a:spcPts val="600"/>
                </a:spcAft>
                <a:defRPr/>
              </a:pPr>
              <a:t>7</a:t>
            </a:fld>
            <a:endParaRPr lang="en-US" sz="1500">
              <a:solidFill>
                <a:srgbClr val="FFFFFF"/>
              </a:solidFill>
              <a:latin typeface="Calibri" panose="020F0502020204030204"/>
            </a:endParaRPr>
          </a:p>
        </p:txBody>
      </p:sp>
      <p:sp>
        <p:nvSpPr>
          <p:cNvPr id="3" name="Plassholder for bunntekst 2">
            <a:extLst>
              <a:ext uri="{FF2B5EF4-FFF2-40B4-BE49-F238E27FC236}">
                <a16:creationId xmlns:a16="http://schemas.microsoft.com/office/drawing/2014/main" id="{C0F8F169-C20E-F0C6-B4B3-0151C33D11DA}"/>
              </a:ext>
            </a:extLst>
          </p:cNvPr>
          <p:cNvSpPr>
            <a:spLocks noGrp="1"/>
          </p:cNvSpPr>
          <p:nvPr>
            <p:ph type="ftr" sz="quarter" idx="11"/>
          </p:nvPr>
        </p:nvSpPr>
        <p:spPr>
          <a:xfrm>
            <a:off x="7464612" y="6199631"/>
            <a:ext cx="4087304" cy="365760"/>
          </a:xfrm>
        </p:spPr>
        <p:txBody>
          <a:bodyPr vert="horz" lIns="91440" tIns="45720" rIns="91440" bIns="45720" rtlCol="0" anchor="ctr">
            <a:normAutofit/>
          </a:bodyPr>
          <a:lstStyle/>
          <a:p>
            <a:pPr algn="l">
              <a:spcAft>
                <a:spcPts val="600"/>
              </a:spcAft>
              <a:defRPr/>
            </a:pPr>
            <a:r>
              <a:rPr lang="en-US" sz="1100" kern="1200">
                <a:solidFill>
                  <a:schemeClr val="tx1">
                    <a:alpha val="80000"/>
                  </a:schemeClr>
                </a:solidFill>
                <a:latin typeface="Calibri" panose="020F0502020204030204"/>
                <a:ea typeface="+mn-ea"/>
                <a:cs typeface="+mn-cs"/>
              </a:rPr>
              <a:t>RØRE Anne-Kristin Imenes</a:t>
            </a:r>
          </a:p>
        </p:txBody>
      </p:sp>
    </p:spTree>
    <p:extLst>
      <p:ext uri="{BB962C8B-B14F-4D97-AF65-F5344CB8AC3E}">
        <p14:creationId xmlns:p14="http://schemas.microsoft.com/office/powerpoint/2010/main" val="239771001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52FCF8-3EE3-BF77-639A-B1CFD38049D1}"/>
              </a:ext>
            </a:extLst>
          </p:cNvPr>
          <p:cNvSpPr>
            <a:spLocks noGrp="1"/>
          </p:cNvSpPr>
          <p:nvPr>
            <p:ph type="title"/>
          </p:nvPr>
        </p:nvSpPr>
        <p:spPr/>
        <p:txBody>
          <a:bodyPr/>
          <a:lstStyle/>
          <a:p>
            <a:endParaRPr lang="nb-NO"/>
          </a:p>
        </p:txBody>
      </p:sp>
      <p:pic>
        <p:nvPicPr>
          <p:cNvPr id="5" name="Plassholder for innhold 4">
            <a:extLst>
              <a:ext uri="{FF2B5EF4-FFF2-40B4-BE49-F238E27FC236}">
                <a16:creationId xmlns:a16="http://schemas.microsoft.com/office/drawing/2014/main" id="{D423C6DF-1070-3362-5866-15CBBC333411}"/>
              </a:ext>
            </a:extLst>
          </p:cNvPr>
          <p:cNvPicPr>
            <a:picLocks noGrp="1" noChangeAspect="1"/>
          </p:cNvPicPr>
          <p:nvPr>
            <p:ph idx="1"/>
          </p:nvPr>
        </p:nvPicPr>
        <p:blipFill>
          <a:blip r:embed="rId3"/>
          <a:stretch>
            <a:fillRect/>
          </a:stretch>
        </p:blipFill>
        <p:spPr>
          <a:xfrm>
            <a:off x="1101582" y="145808"/>
            <a:ext cx="9399729" cy="6566383"/>
          </a:xfrm>
        </p:spPr>
      </p:pic>
      <p:sp>
        <p:nvSpPr>
          <p:cNvPr id="3" name="Plassholder for bunntekst 2">
            <a:extLst>
              <a:ext uri="{FF2B5EF4-FFF2-40B4-BE49-F238E27FC236}">
                <a16:creationId xmlns:a16="http://schemas.microsoft.com/office/drawing/2014/main" id="{8EBE6D59-13AA-B735-6E86-4170A65F90B1}"/>
              </a:ext>
            </a:extLst>
          </p:cNvPr>
          <p:cNvSpPr>
            <a:spLocks noGrp="1"/>
          </p:cNvSpPr>
          <p:nvPr>
            <p:ph type="ftr" sz="quarter" idx="11"/>
          </p:nvPr>
        </p:nvSpPr>
        <p:spPr/>
        <p:txBody>
          <a:bodyPr/>
          <a:lstStyle/>
          <a:p>
            <a:r>
              <a:rPr lang="nb-NO"/>
              <a:t>RØRE Anne-Kristin Imenes</a:t>
            </a:r>
          </a:p>
        </p:txBody>
      </p:sp>
      <p:sp>
        <p:nvSpPr>
          <p:cNvPr id="4" name="Plassholder for lysbildenummer 3">
            <a:extLst>
              <a:ext uri="{FF2B5EF4-FFF2-40B4-BE49-F238E27FC236}">
                <a16:creationId xmlns:a16="http://schemas.microsoft.com/office/drawing/2014/main" id="{D1A5BB0E-DD78-50AD-098E-2AF72F79A512}"/>
              </a:ext>
            </a:extLst>
          </p:cNvPr>
          <p:cNvSpPr>
            <a:spLocks noGrp="1"/>
          </p:cNvSpPr>
          <p:nvPr>
            <p:ph type="sldNum" sz="quarter" idx="12"/>
          </p:nvPr>
        </p:nvSpPr>
        <p:spPr/>
        <p:txBody>
          <a:bodyPr/>
          <a:lstStyle/>
          <a:p>
            <a:fld id="{9AF3356C-8F84-824F-8F26-C8178DC64273}" type="slidenum">
              <a:rPr lang="nb-NO" smtClean="0"/>
              <a:t>8</a:t>
            </a:fld>
            <a:endParaRPr lang="nb-NO"/>
          </a:p>
        </p:txBody>
      </p:sp>
      <p:pic>
        <p:nvPicPr>
          <p:cNvPr id="6" name="Bilde 5" descr="Et bilde som inneholder tekst, skilt, utklipp&#10;&#10;Automatisk generert beskrivelse">
            <a:extLst>
              <a:ext uri="{FF2B5EF4-FFF2-40B4-BE49-F238E27FC236}">
                <a16:creationId xmlns:a16="http://schemas.microsoft.com/office/drawing/2014/main" id="{6E3E360F-29EB-4B4C-0A48-0B4E309F4A1E}"/>
              </a:ext>
            </a:extLst>
          </p:cNvPr>
          <p:cNvPicPr>
            <a:picLocks noChangeAspect="1"/>
          </p:cNvPicPr>
          <p:nvPr/>
        </p:nvPicPr>
        <p:blipFill>
          <a:blip r:embed="rId4"/>
          <a:stretch>
            <a:fillRect/>
          </a:stretch>
        </p:blipFill>
        <p:spPr>
          <a:xfrm>
            <a:off x="11191918" y="5770563"/>
            <a:ext cx="619082" cy="615950"/>
          </a:xfrm>
          <a:prstGeom prst="rect">
            <a:avLst/>
          </a:prstGeom>
        </p:spPr>
      </p:pic>
    </p:spTree>
    <p:extLst>
      <p:ext uri="{BB962C8B-B14F-4D97-AF65-F5344CB8AC3E}">
        <p14:creationId xmlns:p14="http://schemas.microsoft.com/office/powerpoint/2010/main" val="2970434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9E5B21-0535-C496-86E4-B8CFA84FE3BA}"/>
              </a:ext>
            </a:extLst>
          </p:cNvPr>
          <p:cNvSpPr>
            <a:spLocks noGrp="1"/>
          </p:cNvSpPr>
          <p:nvPr>
            <p:ph type="title"/>
          </p:nvPr>
        </p:nvSpPr>
        <p:spPr/>
        <p:txBody>
          <a:bodyPr/>
          <a:lstStyle/>
          <a:p>
            <a:endParaRPr lang="nb-NO"/>
          </a:p>
        </p:txBody>
      </p:sp>
      <p:pic>
        <p:nvPicPr>
          <p:cNvPr id="5" name="Plassholder for innhold 4">
            <a:extLst>
              <a:ext uri="{FF2B5EF4-FFF2-40B4-BE49-F238E27FC236}">
                <a16:creationId xmlns:a16="http://schemas.microsoft.com/office/drawing/2014/main" id="{1EF07B85-60E1-6005-5830-2604F73B185F}"/>
              </a:ext>
            </a:extLst>
          </p:cNvPr>
          <p:cNvPicPr>
            <a:picLocks noGrp="1" noChangeAspect="1"/>
          </p:cNvPicPr>
          <p:nvPr>
            <p:ph idx="1"/>
          </p:nvPr>
        </p:nvPicPr>
        <p:blipFill>
          <a:blip r:embed="rId3"/>
          <a:stretch>
            <a:fillRect/>
          </a:stretch>
        </p:blipFill>
        <p:spPr>
          <a:xfrm>
            <a:off x="1622723" y="248003"/>
            <a:ext cx="8946553" cy="6361993"/>
          </a:xfrm>
        </p:spPr>
      </p:pic>
      <p:sp>
        <p:nvSpPr>
          <p:cNvPr id="3" name="Plassholder for bunntekst 2">
            <a:extLst>
              <a:ext uri="{FF2B5EF4-FFF2-40B4-BE49-F238E27FC236}">
                <a16:creationId xmlns:a16="http://schemas.microsoft.com/office/drawing/2014/main" id="{7D155EA3-05B5-8AF4-61DC-BFA200E1454D}"/>
              </a:ext>
            </a:extLst>
          </p:cNvPr>
          <p:cNvSpPr>
            <a:spLocks noGrp="1"/>
          </p:cNvSpPr>
          <p:nvPr>
            <p:ph type="ftr" sz="quarter" idx="11"/>
          </p:nvPr>
        </p:nvSpPr>
        <p:spPr/>
        <p:txBody>
          <a:bodyPr/>
          <a:lstStyle/>
          <a:p>
            <a:r>
              <a:rPr lang="nb-NO"/>
              <a:t>RØRE Anne-Kristin Imenes</a:t>
            </a:r>
          </a:p>
        </p:txBody>
      </p:sp>
      <p:sp>
        <p:nvSpPr>
          <p:cNvPr id="4" name="Plassholder for lysbildenummer 3">
            <a:extLst>
              <a:ext uri="{FF2B5EF4-FFF2-40B4-BE49-F238E27FC236}">
                <a16:creationId xmlns:a16="http://schemas.microsoft.com/office/drawing/2014/main" id="{81850096-44C6-06FB-3FA5-A3BBAC2EA165}"/>
              </a:ext>
            </a:extLst>
          </p:cNvPr>
          <p:cNvSpPr>
            <a:spLocks noGrp="1"/>
          </p:cNvSpPr>
          <p:nvPr>
            <p:ph type="sldNum" sz="quarter" idx="12"/>
          </p:nvPr>
        </p:nvSpPr>
        <p:spPr/>
        <p:txBody>
          <a:bodyPr/>
          <a:lstStyle/>
          <a:p>
            <a:fld id="{9AF3356C-8F84-824F-8F26-C8178DC64273}" type="slidenum">
              <a:rPr lang="nb-NO" smtClean="0"/>
              <a:t>9</a:t>
            </a:fld>
            <a:endParaRPr lang="nb-NO"/>
          </a:p>
        </p:txBody>
      </p:sp>
    </p:spTree>
    <p:extLst>
      <p:ext uri="{BB962C8B-B14F-4D97-AF65-F5344CB8AC3E}">
        <p14:creationId xmlns:p14="http://schemas.microsoft.com/office/powerpoint/2010/main" val="350627931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1902</TotalTime>
  <Words>2600</Words>
  <Application>Microsoft Macintosh PowerPoint</Application>
  <PresentationFormat>Widescreen</PresentationFormat>
  <Paragraphs>176</Paragraphs>
  <Slides>21</Slides>
  <Notes>19</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21</vt:i4>
      </vt:variant>
    </vt:vector>
  </HeadingPairs>
  <TitlesOfParts>
    <vt:vector size="27" baseType="lpstr">
      <vt:lpstr>Arial</vt:lpstr>
      <vt:lpstr>Calibri</vt:lpstr>
      <vt:lpstr>Calibri Light</vt:lpstr>
      <vt:lpstr>LFT Etica</vt:lpstr>
      <vt:lpstr>Wingdings</vt:lpstr>
      <vt:lpstr>Office-tema</vt:lpstr>
      <vt:lpstr>Søvn – del 2 Søvnhormonet melatonin  og mye mer ...</vt:lpstr>
      <vt:lpstr>Quiz: Ungdom og søvn</vt:lpstr>
      <vt:lpstr>PowerPoint-presentasjon</vt:lpstr>
      <vt:lpstr>PowerPoint-presentasjon</vt:lpstr>
      <vt:lpstr>PowerPoint-presentasjon</vt:lpstr>
      <vt:lpstr>PowerPoint-presentasjon</vt:lpstr>
      <vt:lpstr>Før kl 23.00 = 0,7 bedre karakterer</vt:lpstr>
      <vt:lpstr>PowerPoint-presentasjon</vt:lpstr>
      <vt:lpstr>PowerPoint-presentasjon</vt:lpstr>
      <vt:lpstr>PowerPoint-presentasjon</vt:lpstr>
      <vt:lpstr>PowerPoint-presentasjon</vt:lpstr>
      <vt:lpstr>PowerPoint-presentasjon</vt:lpstr>
      <vt:lpstr>PowerPoint-presentasjon</vt:lpstr>
      <vt:lpstr>     LYS OM KVELDEN?</vt:lpstr>
      <vt:lpstr>PowerPoint-presentasjon</vt:lpstr>
      <vt:lpstr>PowerPoint-presentasjon</vt:lpstr>
      <vt:lpstr>PowerPoint-presentasjon</vt:lpstr>
      <vt:lpstr>PowerPoint-presentasjon</vt:lpstr>
      <vt:lpstr>PowerPoint-presentasjon</vt:lpstr>
      <vt:lpstr>Gratis App:  Sleep -  diary</vt:lpstr>
      <vt:lpstr>Bilder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Søvn – del 2 Søvnhormonet melatonin  og mye mer ...</dc:title>
  <dc:creator>Anne-Kristin Imenes</dc:creator>
  <cp:lastModifiedBy>Anne-Kristin Imenes</cp:lastModifiedBy>
  <cp:revision>6</cp:revision>
  <dcterms:created xsi:type="dcterms:W3CDTF">2022-09-24T10:27:58Z</dcterms:created>
  <dcterms:modified xsi:type="dcterms:W3CDTF">2022-09-25T18:14:20Z</dcterms:modified>
</cp:coreProperties>
</file>