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56" r:id="rId2"/>
    <p:sldId id="262" r:id="rId3"/>
    <p:sldId id="286" r:id="rId4"/>
    <p:sldId id="284" r:id="rId5"/>
    <p:sldId id="287" r:id="rId6"/>
    <p:sldId id="288" r:id="rId7"/>
    <p:sldId id="300" r:id="rId8"/>
    <p:sldId id="289" r:id="rId9"/>
    <p:sldId id="281" r:id="rId10"/>
    <p:sldId id="301" r:id="rId11"/>
    <p:sldId id="279" r:id="rId12"/>
    <p:sldId id="654" r:id="rId13"/>
    <p:sldId id="298" r:id="rId14"/>
    <p:sldId id="272" r:id="rId15"/>
    <p:sldId id="312" r:id="rId16"/>
    <p:sldId id="304" r:id="rId17"/>
    <p:sldId id="282" r:id="rId18"/>
    <p:sldId id="293" r:id="rId19"/>
    <p:sldId id="314"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9"/>
    <p:restoredTop sz="69944"/>
  </p:normalViewPr>
  <p:slideViewPr>
    <p:cSldViewPr snapToGrid="0">
      <p:cViewPr varScale="1">
        <p:scale>
          <a:sx n="84" d="100"/>
          <a:sy n="84" d="100"/>
        </p:scale>
        <p:origin x="15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A6779-A34E-D946-9FCB-51CCA713CEB4}" type="datetimeFigureOut">
              <a:rPr lang="nb-NO" smtClean="0"/>
              <a:t>25.09.2022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27CF3-E96F-FD4B-A32E-96CE9AAB9BE1}" type="slidenum">
              <a:rPr lang="nb-NO" smtClean="0"/>
              <a:t>‹#›</a:t>
            </a:fld>
            <a:endParaRPr lang="nb-NO"/>
          </a:p>
        </p:txBody>
      </p:sp>
    </p:spTree>
    <p:extLst>
      <p:ext uri="{BB962C8B-B14F-4D97-AF65-F5344CB8AC3E}">
        <p14:creationId xmlns:p14="http://schemas.microsoft.com/office/powerpoint/2010/main" val="67887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230288853572/photos/a.479584753572/10153187462543573/?type=3&amp;theat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doi.org/10.1177/0333102415573512" TargetMode="External"/><Relationship Id="rId3" Type="http://schemas.openxmlformats.org/officeDocument/2006/relationships/hyperlink" Target="https://www.helsebiblioteket.no/pediatriveiledere?menuitemkeylev1=5962&amp;menuitemkeylev2=5973&amp;key=144644" TargetMode="External"/><Relationship Id="rId7" Type="http://schemas.openxmlformats.org/officeDocument/2006/relationships/hyperlink" Target="https://pubmed.ncbi.nlm.nih.gov/?term=Linde+M&amp;cauthor_id=25720767"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pubmed.ncbi.nlm.nih.gov/?term=Larsson+B&amp;cauthor_id=25720767" TargetMode="External"/><Relationship Id="rId5" Type="http://schemas.openxmlformats.org/officeDocument/2006/relationships/hyperlink" Target="https://pubmed.ncbi.nlm.nih.gov/?term=Krogh+AB&amp;cauthor_id=25720767" TargetMode="External"/><Relationship Id="rId4" Type="http://schemas.openxmlformats.org/officeDocument/2006/relationships/hyperlink" Target="https://pubmed.ncbi.nlm.nih.gov/25720767/"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ixabay.com/no/users/Cdd20-1193381/?utm_source=link-attribution&amp;utm_medium=referral&amp;utm_campaign=image&amp;utm_content=4916118"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4916118"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ixabay.com/no/users/134213-134213/?utm_source=link-attribution&amp;utm_medium=referral&amp;utm_campaign=image&amp;utm_content=263716"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263716"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nsplash.com/@kadh?utm_source=unsplash&amp;utm_medium=referral&amp;utm_content=creditCopyTex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unsplash.com/s/photos/tea?utm_source=unsplash&amp;utm_medium=referral&amp;utm_content=creditCopyTex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tchingsomezzz.wordpress.com/sleep-debt-and-depriv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no/users/Robfoto-2051168/?utm_source=link-attribution&amp;utm_medium=referral&amp;utm_campaign=image&amp;utm_content=121261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121261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LoboStudioHamburg-13838/?utm_source=link-attribution&amp;utm_medium=referral&amp;utm_campaign=image&amp;utm_content=292994"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29299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Hvorfor trenger vi å sove? Hva er vitsen? (ta en kunstpause og la spørsmålet henge). De voksne maser om søvn, men hvorfor?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Fotograf: Jonas Ingstad. Med samtykke fra prosjekt Robust Ungdom.</a:t>
            </a:r>
          </a:p>
          <a:p>
            <a:endParaRPr lang="nb-NO" dirty="0"/>
          </a:p>
        </p:txBody>
      </p:sp>
      <p:sp>
        <p:nvSpPr>
          <p:cNvPr id="4" name="Plassholder for lysbildenummer 3"/>
          <p:cNvSpPr>
            <a:spLocks noGrp="1"/>
          </p:cNvSpPr>
          <p:nvPr>
            <p:ph type="sldNum" sz="quarter" idx="5"/>
          </p:nvPr>
        </p:nvSpPr>
        <p:spPr/>
        <p:txBody>
          <a:bodyPr/>
          <a:lstStyle/>
          <a:p>
            <a:fld id="{BA848519-9671-1340-B32A-A81D7CEE8974}" type="slidenum">
              <a:rPr lang="nb-NO" smtClean="0"/>
              <a:t>2</a:t>
            </a:fld>
            <a:endParaRPr lang="nb-NO"/>
          </a:p>
        </p:txBody>
      </p:sp>
    </p:spTree>
    <p:extLst>
      <p:ext uri="{BB962C8B-B14F-4D97-AF65-F5344CB8AC3E}">
        <p14:creationId xmlns:p14="http://schemas.microsoft.com/office/powerpoint/2010/main" val="3096736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Om du har underskudd på søvn kan du føle deg syk.</a:t>
            </a:r>
            <a:r>
              <a:rPr lang="nb-NO" sz="1200" kern="1200" dirty="0">
                <a:solidFill>
                  <a:schemeClr val="tx1"/>
                </a:solidFill>
                <a:effectLst/>
                <a:latin typeface="+mn-lt"/>
                <a:ea typeface="+mn-ea"/>
                <a:cs typeface="+mn-cs"/>
              </a:rPr>
              <a:t> Du kan kjenne smerter. Det er ikke bare en følelse. Det er helt reelt. Vi kan få smerte i kroppen av søvnunderskudd. I tillegg: Vi SER syke ut. Og vi ser eldre ut når vi har sovet lite. Huden blir blass, håret blir slapt, øynene mindre glødende. Vi får lettere vondt i hodet, vondt i nakken og vondt i musklene. Og vondt i hodet og halsen.</a:t>
            </a:r>
            <a:endParaRPr lang="nb-NO" sz="1200" b="1" kern="1200" dirty="0">
              <a:solidFill>
                <a:schemeClr val="tx1"/>
              </a:solidFill>
              <a:effectLst/>
              <a:latin typeface="+mn-lt"/>
              <a:ea typeface="+mn-ea"/>
              <a:cs typeface="+mn-cs"/>
            </a:endParaRPr>
          </a:p>
          <a:p>
            <a:endParaRPr lang="nb-NO" dirty="0"/>
          </a:p>
          <a:p>
            <a:r>
              <a:rPr lang="nb-NO" dirty="0"/>
              <a:t>Foto: </a:t>
            </a:r>
            <a:r>
              <a:rPr lang="nb-NO" dirty="0" err="1"/>
              <a:t>Facebook</a:t>
            </a:r>
            <a:r>
              <a:rPr lang="nb-NO" baseline="0" dirty="0"/>
              <a:t> side For alle os som ELSKER </a:t>
            </a:r>
            <a:r>
              <a:rPr lang="nb-NO" baseline="0" dirty="0" err="1"/>
              <a:t>Svampebob</a:t>
            </a:r>
            <a:endParaRPr lang="nb-NO" baseline="0" dirty="0"/>
          </a:p>
          <a:p>
            <a:r>
              <a:rPr lang="en-US" dirty="0">
                <a:hlinkClick r:id="rId3"/>
              </a:rPr>
              <a:t>https://www.facebook.com/230288853572/photos/a.479584753572/10153187462543573/?type=3&amp;theater</a:t>
            </a:r>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11</a:t>
            </a:fld>
            <a:endParaRPr lang="nn-NO"/>
          </a:p>
        </p:txBody>
      </p:sp>
    </p:spTree>
    <p:extLst>
      <p:ext uri="{BB962C8B-B14F-4D97-AF65-F5344CB8AC3E}">
        <p14:creationId xmlns:p14="http://schemas.microsoft.com/office/powerpoint/2010/main" val="108411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Da kan det være fristende å ta smertestillende. For du føler deg ikke i form, ikke sant? Du har vondt? Men hva hvis sykdomsfølelsen kommer av at du ikke har sovet nok? Da er det dumt å vende seg til å ta smertestillende, når problemet kan løses ved å sove mer. </a:t>
            </a:r>
            <a:r>
              <a:rPr lang="nb-NO" sz="1200" b="1" kern="1200" dirty="0">
                <a:solidFill>
                  <a:schemeClr val="tx1"/>
                </a:solidFill>
                <a:effectLst/>
                <a:latin typeface="+mn-lt"/>
                <a:ea typeface="+mn-ea"/>
                <a:cs typeface="+mn-cs"/>
              </a:rPr>
              <a:t>Hyppig bruk av smertestillende kan faktisk gi mer hodepine over tid.</a:t>
            </a:r>
            <a:r>
              <a:rPr lang="nb-NO" sz="1200" kern="1200" dirty="0">
                <a:solidFill>
                  <a:schemeClr val="tx1"/>
                </a:solidFill>
                <a:effectLst/>
                <a:latin typeface="+mn-lt"/>
                <a:ea typeface="+mn-ea"/>
                <a:cs typeface="+mn-cs"/>
              </a:rPr>
              <a:t> Bruker du </a:t>
            </a:r>
            <a:r>
              <a:rPr lang="nb-NO" sz="1200" kern="1200" dirty="0" err="1">
                <a:solidFill>
                  <a:schemeClr val="tx1"/>
                </a:solidFill>
                <a:effectLst/>
                <a:latin typeface="+mn-lt"/>
                <a:ea typeface="+mn-ea"/>
                <a:cs typeface="+mn-cs"/>
              </a:rPr>
              <a:t>paracetamol</a:t>
            </a:r>
            <a:r>
              <a:rPr lang="nb-NO" sz="1200" kern="1200" dirty="0">
                <a:solidFill>
                  <a:schemeClr val="tx1"/>
                </a:solidFill>
                <a:effectLst/>
                <a:latin typeface="+mn-lt"/>
                <a:ea typeface="+mn-ea"/>
                <a:cs typeface="+mn-cs"/>
              </a:rPr>
              <a:t> eller lignende mer enn 15 dager i måneden, i over tre måneder, vil dette i seg selv kunne gi hodepine. Mange barn og unge har brukt det for mye og må ha hjelp til avvenning.</a:t>
            </a:r>
          </a:p>
          <a:p>
            <a:endParaRPr lang="nb-NO" dirty="0"/>
          </a:p>
          <a:p>
            <a:endParaRPr lang="nb-NO" dirty="0"/>
          </a:p>
          <a:p>
            <a:r>
              <a:rPr lang="nb-NO" sz="1200" u="sng" kern="1200" dirty="0">
                <a:solidFill>
                  <a:schemeClr val="tx1"/>
                </a:solidFill>
                <a:effectLst/>
                <a:latin typeface="+mn-lt"/>
                <a:ea typeface="+mn-ea"/>
                <a:cs typeface="+mn-cs"/>
                <a:hlinkClick r:id="rId3"/>
              </a:rPr>
              <a:t>https://www.helsebiblioteket.no/pediatriveiledere?menuitemkeylev1=5962&amp;menuitemkeylev2=5973&amp;key=144644</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Av unge mellom 12 og 18 år, har 88 prosent opplevd hodepine, viser en </a:t>
            </a:r>
            <a:r>
              <a:rPr lang="nb-NO" sz="1200" u="sng" kern="1200" dirty="0">
                <a:solidFill>
                  <a:schemeClr val="tx1"/>
                </a:solidFill>
                <a:effectLst/>
                <a:latin typeface="+mn-lt"/>
                <a:ea typeface="+mn-ea"/>
                <a:cs typeface="+mn-cs"/>
                <a:hlinkClick r:id="rId4"/>
              </a:rPr>
              <a:t>norsk studie</a:t>
            </a:r>
            <a:r>
              <a:rPr lang="nb-NO" sz="1200" kern="1200" dirty="0">
                <a:solidFill>
                  <a:schemeClr val="tx1"/>
                </a:solidFill>
                <a:effectLst/>
                <a:latin typeface="+mn-lt"/>
                <a:ea typeface="+mn-ea"/>
                <a:cs typeface="+mn-cs"/>
              </a:rPr>
              <a:t>.</a:t>
            </a:r>
          </a:p>
          <a:p>
            <a:r>
              <a:rPr lang="nb-NO" sz="1200" u="sng" kern="1200" dirty="0">
                <a:solidFill>
                  <a:schemeClr val="tx1"/>
                </a:solidFill>
                <a:effectLst/>
                <a:latin typeface="+mn-lt"/>
                <a:ea typeface="+mn-ea"/>
                <a:cs typeface="+mn-cs"/>
                <a:hlinkClick r:id="rId4"/>
              </a:rPr>
              <a:t>https://pubmed.ncbi.nlm.nih.gov/25720767/</a:t>
            </a:r>
            <a:r>
              <a:rPr lang="nb-NO" sz="1200" kern="1200" dirty="0">
                <a:solidFill>
                  <a:schemeClr val="tx1"/>
                </a:solidFill>
                <a:effectLst/>
                <a:latin typeface="+mn-lt"/>
                <a:ea typeface="+mn-ea"/>
                <a:cs typeface="+mn-cs"/>
              </a:rPr>
              <a:t>   </a:t>
            </a:r>
          </a:p>
          <a:p>
            <a:r>
              <a:rPr lang="nb-NO" sz="1200" b="1" kern="1200" dirty="0" err="1">
                <a:solidFill>
                  <a:schemeClr val="tx1"/>
                </a:solidFill>
                <a:effectLst/>
                <a:latin typeface="+mn-lt"/>
                <a:ea typeface="+mn-ea"/>
                <a:cs typeface="+mn-cs"/>
              </a:rPr>
              <a:t>Prevalence</a:t>
            </a:r>
            <a:r>
              <a:rPr lang="nb-NO" sz="1200" b="1" kern="1200" dirty="0">
                <a:solidFill>
                  <a:schemeClr val="tx1"/>
                </a:solidFill>
                <a:effectLst/>
                <a:latin typeface="+mn-lt"/>
                <a:ea typeface="+mn-ea"/>
                <a:cs typeface="+mn-cs"/>
              </a:rPr>
              <a:t> and </a:t>
            </a:r>
            <a:r>
              <a:rPr lang="nb-NO" sz="1200" b="1" kern="1200" dirty="0" err="1">
                <a:solidFill>
                  <a:schemeClr val="tx1"/>
                </a:solidFill>
                <a:effectLst/>
                <a:latin typeface="+mn-lt"/>
                <a:ea typeface="+mn-ea"/>
                <a:cs typeface="+mn-cs"/>
              </a:rPr>
              <a:t>disability</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of</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headache</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among</a:t>
            </a:r>
            <a:r>
              <a:rPr lang="nb-NO" sz="1200" b="1" kern="1200" dirty="0">
                <a:solidFill>
                  <a:schemeClr val="tx1"/>
                </a:solidFill>
                <a:effectLst/>
                <a:latin typeface="+mn-lt"/>
                <a:ea typeface="+mn-ea"/>
                <a:cs typeface="+mn-cs"/>
              </a:rPr>
              <a:t> Norwegian </a:t>
            </a:r>
            <a:r>
              <a:rPr lang="nb-NO" sz="1200" b="1" kern="1200" dirty="0" err="1">
                <a:solidFill>
                  <a:schemeClr val="tx1"/>
                </a:solidFill>
                <a:effectLst/>
                <a:latin typeface="+mn-lt"/>
                <a:ea typeface="+mn-ea"/>
                <a:cs typeface="+mn-cs"/>
              </a:rPr>
              <a:t>adolescents</a:t>
            </a:r>
            <a:r>
              <a:rPr lang="nb-NO" sz="1200" b="1" kern="1200" dirty="0">
                <a:solidFill>
                  <a:schemeClr val="tx1"/>
                </a:solidFill>
                <a:effectLst/>
                <a:latin typeface="+mn-lt"/>
                <a:ea typeface="+mn-ea"/>
                <a:cs typeface="+mn-cs"/>
              </a:rPr>
              <a:t>: A cross-</a:t>
            </a:r>
            <a:r>
              <a:rPr lang="nb-NO" sz="1200" b="1" kern="1200" dirty="0" err="1">
                <a:solidFill>
                  <a:schemeClr val="tx1"/>
                </a:solidFill>
                <a:effectLst/>
                <a:latin typeface="+mn-lt"/>
                <a:ea typeface="+mn-ea"/>
                <a:cs typeface="+mn-cs"/>
              </a:rPr>
              <a:t>sectional</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school-based</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study</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5"/>
              </a:rPr>
              <a:t>Anne-Berit Krogh</a:t>
            </a:r>
            <a:r>
              <a:rPr lang="nb-NO" sz="1200" kern="1200" baseline="30000" dirty="0">
                <a:solidFill>
                  <a:schemeClr val="tx1"/>
                </a:solidFill>
                <a:effectLst/>
                <a:latin typeface="+mn-lt"/>
                <a:ea typeface="+mn-ea"/>
                <a:cs typeface="+mn-cs"/>
              </a:rPr>
              <a:t> </a:t>
            </a:r>
            <a:r>
              <a:rPr lang="nb-NO" sz="1200" u="sng" kern="1200" baseline="30000" dirty="0">
                <a:solidFill>
                  <a:schemeClr val="tx1"/>
                </a:solidFill>
                <a:effectLst/>
                <a:latin typeface="+mn-lt"/>
                <a:ea typeface="+mn-ea"/>
                <a:cs typeface="+mn-cs"/>
                <a:hlinkClick r:id="rId4"/>
              </a:rPr>
              <a:t>1</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6"/>
              </a:rPr>
              <a:t>Bo Larsson</a:t>
            </a:r>
            <a:r>
              <a:rPr lang="nb-NO" sz="1200" kern="1200" baseline="30000" dirty="0">
                <a:solidFill>
                  <a:schemeClr val="tx1"/>
                </a:solidFill>
                <a:effectLst/>
                <a:latin typeface="+mn-lt"/>
                <a:ea typeface="+mn-ea"/>
                <a:cs typeface="+mn-cs"/>
              </a:rPr>
              <a:t> </a:t>
            </a:r>
            <a:r>
              <a:rPr lang="nb-NO" sz="1200" u="sng" kern="1200" baseline="30000" dirty="0">
                <a:solidFill>
                  <a:schemeClr val="tx1"/>
                </a:solidFill>
                <a:effectLst/>
                <a:latin typeface="+mn-lt"/>
                <a:ea typeface="+mn-ea"/>
                <a:cs typeface="+mn-cs"/>
                <a:hlinkClick r:id="rId4"/>
              </a:rPr>
              <a:t>2</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7"/>
              </a:rPr>
              <a:t>Mattias Linde</a:t>
            </a:r>
            <a:r>
              <a:rPr lang="nb-NO" sz="1200" kern="1200" baseline="30000" dirty="0">
                <a:solidFill>
                  <a:schemeClr val="tx1"/>
                </a:solidFill>
                <a:effectLst/>
                <a:latin typeface="+mn-lt"/>
                <a:ea typeface="+mn-ea"/>
                <a:cs typeface="+mn-cs"/>
              </a:rPr>
              <a:t> </a:t>
            </a:r>
            <a:r>
              <a:rPr lang="nb-NO" sz="1200" u="sng" kern="1200" baseline="30000" dirty="0">
                <a:solidFill>
                  <a:schemeClr val="tx1"/>
                </a:solidFill>
                <a:effectLst/>
                <a:latin typeface="+mn-lt"/>
                <a:ea typeface="+mn-ea"/>
                <a:cs typeface="+mn-cs"/>
                <a:hlinkClick r:id="rId4"/>
              </a:rPr>
              <a:t>3</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PMID: 25720767, DOI: </a:t>
            </a:r>
            <a:r>
              <a:rPr lang="nb-NO" sz="1200" u="sng" kern="1200" dirty="0">
                <a:solidFill>
                  <a:schemeClr val="tx1"/>
                </a:solidFill>
                <a:effectLst/>
                <a:latin typeface="+mn-lt"/>
                <a:ea typeface="+mn-ea"/>
                <a:cs typeface="+mn-cs"/>
                <a:hlinkClick r:id="rId8"/>
              </a:rPr>
              <a:t>10.1177/0333102415573512</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F3A327C7-813E-7948-B2DB-1661B1E00C43}" type="slidenum">
              <a:rPr lang="nb-NO" smtClean="0"/>
              <a:t>12</a:t>
            </a:fld>
            <a:endParaRPr lang="nb-NO"/>
          </a:p>
        </p:txBody>
      </p:sp>
    </p:spTree>
    <p:extLst>
      <p:ext uri="{BB962C8B-B14F-4D97-AF65-F5344CB8AC3E}">
        <p14:creationId xmlns:p14="http://schemas.microsoft.com/office/powerpoint/2010/main" val="1368503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Søvn er ofte den beste medisinen du kan gi kroppen din. Årsaken? Om natten blir immunforsvaret ditt reparert og styrket. Det er om natten kroppen produserer nye «killer </a:t>
            </a:r>
            <a:r>
              <a:rPr lang="nb-NO" sz="1200" kern="1200" dirty="0" err="1">
                <a:solidFill>
                  <a:schemeClr val="tx1"/>
                </a:solidFill>
                <a:effectLst/>
                <a:latin typeface="+mn-lt"/>
                <a:ea typeface="+mn-ea"/>
                <a:cs typeface="+mn-cs"/>
              </a:rPr>
              <a:t>cells</a:t>
            </a:r>
            <a:r>
              <a:rPr lang="nb-NO" sz="1200" kern="1200" dirty="0">
                <a:solidFill>
                  <a:schemeClr val="tx1"/>
                </a:solidFill>
                <a:effectLst/>
                <a:latin typeface="+mn-lt"/>
                <a:ea typeface="+mn-ea"/>
                <a:cs typeface="+mn-cs"/>
              </a:rPr>
              <a:t>» eller «naturlige drepeceller». Å sove for lite gjør at du får færre og mindre aktive drepeceller i kroppen. Du blir faktisk lettere syk. Søvnmangel vil bryte ned cellene dine og gjøre det mindre motstandsdyktig mot sykdom. </a:t>
            </a:r>
          </a:p>
          <a:p>
            <a:r>
              <a:rPr lang="nb-NO" sz="1200" kern="1200" dirty="0">
                <a:solidFill>
                  <a:schemeClr val="tx1"/>
                </a:solidFill>
                <a:effectLst/>
                <a:latin typeface="+mn-lt"/>
                <a:ea typeface="+mn-ea"/>
                <a:cs typeface="+mn-cs"/>
              </a:rPr>
              <a:t>Kanskje har du opplevd å ha litt vondt i halsen og i kroppen, og tenkt: Å nei, jeg holder på å bli syk, det vil jeg ikke bli! Så har du drukket noe varmt, tatt en varm dusj og lagt deg tidlig. Og neste morgen er symptomene borte. Det går faktisk an å sove seg friskere. Om du kjenner sykdomstegn i kroppen, kan en god natts søvn kurere de tidlige symptomene så du unngår å bli syk.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Forskere har funnet ut at om du sover nok før du tar en influensavaksine, blir vaksinen mer effektiv. Skal du opereres, vil du heles raskere dersom du sover godt etter operasjonen. Hvis legene kunne gitt søvn på resept, ville vi vært spart for mye sykdom, medisinering, sykemeldinger, ulykker og død. </a:t>
            </a:r>
          </a:p>
          <a:p>
            <a:r>
              <a:rPr lang="nb-NO" sz="1200" kern="1200" dirty="0">
                <a:solidFill>
                  <a:schemeClr val="tx1"/>
                </a:solidFill>
                <a:effectLst/>
                <a:latin typeface="+mn-lt"/>
                <a:ea typeface="+mn-ea"/>
                <a:cs typeface="+mn-cs"/>
              </a:rPr>
              <a:t> </a:t>
            </a:r>
          </a:p>
          <a:p>
            <a:r>
              <a:rPr lang="nb-NO" dirty="0"/>
              <a:t>FOTO: engin-akyurt-SMI1NhNXszc-unsplash.jpg</a:t>
            </a:r>
          </a:p>
        </p:txBody>
      </p:sp>
      <p:sp>
        <p:nvSpPr>
          <p:cNvPr id="4" name="Plassholder for lysbildenummer 3"/>
          <p:cNvSpPr>
            <a:spLocks noGrp="1"/>
          </p:cNvSpPr>
          <p:nvPr>
            <p:ph type="sldNum" sz="quarter" idx="5"/>
          </p:nvPr>
        </p:nvSpPr>
        <p:spPr/>
        <p:txBody>
          <a:bodyPr/>
          <a:lstStyle/>
          <a:p>
            <a:fld id="{F3A327C7-813E-7948-B2DB-1661B1E00C43}" type="slidenum">
              <a:rPr lang="nb-NO" smtClean="0"/>
              <a:t>13</a:t>
            </a:fld>
            <a:endParaRPr lang="nb-NO"/>
          </a:p>
        </p:txBody>
      </p:sp>
    </p:spTree>
    <p:extLst>
      <p:ext uri="{BB962C8B-B14F-4D97-AF65-F5344CB8AC3E}">
        <p14:creationId xmlns:p14="http://schemas.microsoft.com/office/powerpoint/2010/main" val="852980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b="1" kern="1200" dirty="0">
                <a:solidFill>
                  <a:schemeClr val="tx1"/>
                </a:solidFill>
                <a:effectLst/>
                <a:latin typeface="+mn-lt"/>
                <a:ea typeface="+mn-ea"/>
                <a:cs typeface="+mn-cs"/>
              </a:rPr>
              <a:t>Det første du bør tenke om du har en dårlig dag og føler deg trist, sliten og lei, er: ”Har jeg sovet nok i det siste?” </a:t>
            </a:r>
            <a:r>
              <a:rPr lang="nb-NO" sz="1200" kern="1200" dirty="0">
                <a:solidFill>
                  <a:schemeClr val="tx1"/>
                </a:solidFill>
                <a:effectLst/>
                <a:latin typeface="+mn-lt"/>
                <a:ea typeface="+mn-ea"/>
                <a:cs typeface="+mn-cs"/>
              </a:rPr>
              <a:t>Søvnunderskudd og tristhetsfølelse henger sammen</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Å sove mindre enn seks timer hver natt over tid gir åtte ganger forhøyet risiko for depresjon hos 16 åringer.</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Det viser en norsk undersøkelse med 10 000 ungdommer fra Hordaland. De som sov mindre enn syv timer hadde bare fem ganger forhøyet risiko for depresjon.</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Vi stjeler lykkefølelse fra oss selv ved å prioritere bort søvn.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Hvor mye bør du sove da? </a:t>
            </a:r>
            <a:r>
              <a:rPr lang="nb-NO" sz="1200" b="1" kern="1200" dirty="0">
                <a:solidFill>
                  <a:schemeClr val="tx1"/>
                </a:solidFill>
                <a:effectLst/>
                <a:latin typeface="+mn-lt"/>
                <a:ea typeface="+mn-ea"/>
                <a:cs typeface="+mn-cs"/>
              </a:rPr>
              <a:t>Ungdom bør sove mellom 8.5 – 9 timer. Voksne bør sove </a:t>
            </a:r>
            <a:r>
              <a:rPr lang="nb-NO" sz="1200" b="1" kern="1200" dirty="0" err="1">
                <a:solidFill>
                  <a:schemeClr val="tx1"/>
                </a:solidFill>
                <a:effectLst/>
                <a:latin typeface="+mn-lt"/>
                <a:ea typeface="+mn-ea"/>
                <a:cs typeface="+mn-cs"/>
              </a:rPr>
              <a:t>ca</a:t>
            </a:r>
            <a:r>
              <a:rPr lang="nb-NO" sz="1200" b="1" kern="1200" dirty="0">
                <a:solidFill>
                  <a:schemeClr val="tx1"/>
                </a:solidFill>
                <a:effectLst/>
                <a:latin typeface="+mn-lt"/>
                <a:ea typeface="+mn-ea"/>
                <a:cs typeface="+mn-cs"/>
              </a:rPr>
              <a:t> 7,5 - 8 timer.</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Kilde: </a:t>
            </a:r>
            <a:r>
              <a:rPr lang="nb-NO" sz="1200" b="1" kern="1200" dirty="0" err="1">
                <a:solidFill>
                  <a:schemeClr val="tx1"/>
                </a:solidFill>
                <a:effectLst/>
                <a:latin typeface="+mn-lt"/>
                <a:ea typeface="+mn-ea"/>
                <a:cs typeface="+mn-cs"/>
              </a:rPr>
              <a:t>https</a:t>
            </a:r>
            <a:r>
              <a:rPr lang="nb-NO" sz="1200" b="1" kern="1200" dirty="0">
                <a:solidFill>
                  <a:schemeClr val="tx1"/>
                </a:solidFill>
                <a:effectLst/>
                <a:latin typeface="+mn-lt"/>
                <a:ea typeface="+mn-ea"/>
                <a:cs typeface="+mn-cs"/>
              </a:rPr>
              <a:t>://</a:t>
            </a:r>
            <a:r>
              <a:rPr lang="nb-NO" sz="1200" b="1" kern="1200" dirty="0" err="1">
                <a:solidFill>
                  <a:schemeClr val="tx1"/>
                </a:solidFill>
                <a:effectLst/>
                <a:latin typeface="+mn-lt"/>
                <a:ea typeface="+mn-ea"/>
                <a:cs typeface="+mn-cs"/>
              </a:rPr>
              <a:t>www.dagensmedisin.no</a:t>
            </a:r>
            <a:r>
              <a:rPr lang="nb-NO" sz="1200" b="1" kern="1200" dirty="0">
                <a:solidFill>
                  <a:schemeClr val="tx1"/>
                </a:solidFill>
                <a:effectLst/>
                <a:latin typeface="+mn-lt"/>
                <a:ea typeface="+mn-ea"/>
                <a:cs typeface="+mn-cs"/>
              </a:rPr>
              <a:t>/artikler/2013/12/11/</a:t>
            </a:r>
            <a:r>
              <a:rPr lang="nb-NO" sz="1200" b="1" kern="1200" dirty="0" err="1">
                <a:solidFill>
                  <a:schemeClr val="tx1"/>
                </a:solidFill>
                <a:effectLst/>
                <a:latin typeface="+mn-lt"/>
                <a:ea typeface="+mn-ea"/>
                <a:cs typeface="+mn-cs"/>
              </a:rPr>
              <a:t>sovnlose</a:t>
            </a:r>
            <a:r>
              <a:rPr lang="nb-NO" sz="1200" b="1" kern="1200" dirty="0">
                <a:solidFill>
                  <a:schemeClr val="tx1"/>
                </a:solidFill>
                <a:effectLst/>
                <a:latin typeface="+mn-lt"/>
                <a:ea typeface="+mn-ea"/>
                <a:cs typeface="+mn-cs"/>
              </a:rPr>
              <a:t>-unge-har-</a:t>
            </a:r>
            <a:r>
              <a:rPr lang="nb-NO" sz="1200" b="1" kern="1200" dirty="0" err="1">
                <a:solidFill>
                  <a:schemeClr val="tx1"/>
                </a:solidFill>
                <a:effectLst/>
                <a:latin typeface="+mn-lt"/>
                <a:ea typeface="+mn-ea"/>
                <a:cs typeface="+mn-cs"/>
              </a:rPr>
              <a:t>atte</a:t>
            </a:r>
            <a:r>
              <a:rPr lang="nb-NO" sz="1200" b="1" kern="1200" dirty="0">
                <a:solidFill>
                  <a:schemeClr val="tx1"/>
                </a:solidFill>
                <a:effectLst/>
                <a:latin typeface="+mn-lt"/>
                <a:ea typeface="+mn-ea"/>
                <a:cs typeface="+mn-cs"/>
              </a:rPr>
              <a:t>-ganger-</a:t>
            </a:r>
            <a:r>
              <a:rPr lang="nb-NO" sz="1200" b="1" kern="1200" dirty="0" err="1">
                <a:solidFill>
                  <a:schemeClr val="tx1"/>
                </a:solidFill>
                <a:effectLst/>
                <a:latin typeface="+mn-lt"/>
                <a:ea typeface="+mn-ea"/>
                <a:cs typeface="+mn-cs"/>
              </a:rPr>
              <a:t>hoyere</a:t>
            </a:r>
            <a:r>
              <a:rPr lang="nb-NO" sz="1200" b="1" kern="1200" dirty="0">
                <a:solidFill>
                  <a:schemeClr val="tx1"/>
                </a:solidFill>
                <a:effectLst/>
                <a:latin typeface="+mn-lt"/>
                <a:ea typeface="+mn-ea"/>
                <a:cs typeface="+mn-cs"/>
              </a:rPr>
              <a:t>-risiko-for-depresjon/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14</a:t>
            </a:fld>
            <a:endParaRPr lang="nn-NO"/>
          </a:p>
        </p:txBody>
      </p:sp>
    </p:spTree>
    <p:extLst>
      <p:ext uri="{BB962C8B-B14F-4D97-AF65-F5344CB8AC3E}">
        <p14:creationId xmlns:p14="http://schemas.microsoft.com/office/powerpoint/2010/main" val="381938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Så hva kan du gjøre for å bedre søvnen din? </a:t>
            </a:r>
            <a:r>
              <a:rPr lang="nb-NO" sz="1200" kern="1200" dirty="0">
                <a:solidFill>
                  <a:schemeClr val="tx1"/>
                </a:solidFill>
                <a:effectLst/>
                <a:latin typeface="+mn-lt"/>
                <a:ea typeface="+mn-ea"/>
                <a:cs typeface="+mn-cs"/>
              </a:rPr>
              <a:t>Det aller viktigste vi gjør, er å stå opp til omtrent samme tid hver dag. Det er viktigere å stå opp til samme tid enn å legge seg til samme tid. Det går greit å sove to-tre timer lengre i helgene, men ikke mer. Det gjelder nemlig å få dagslys inn på øye før </a:t>
            </a:r>
            <a:r>
              <a:rPr lang="nb-NO" sz="1200" kern="1200" dirty="0" err="1">
                <a:solidFill>
                  <a:schemeClr val="tx1"/>
                </a:solidFill>
                <a:effectLst/>
                <a:latin typeface="+mn-lt"/>
                <a:ea typeface="+mn-ea"/>
                <a:cs typeface="+mn-cs"/>
              </a:rPr>
              <a:t>kl</a:t>
            </a:r>
            <a:r>
              <a:rPr lang="nb-NO" sz="1200" kern="1200" dirty="0">
                <a:solidFill>
                  <a:schemeClr val="tx1"/>
                </a:solidFill>
                <a:effectLst/>
                <a:latin typeface="+mn-lt"/>
                <a:ea typeface="+mn-ea"/>
                <a:cs typeface="+mn-cs"/>
              </a:rPr>
              <a:t> 12. Det er viktig.</a:t>
            </a:r>
          </a:p>
          <a:p>
            <a:r>
              <a:rPr lang="nb-NO" sz="1200" kern="1200" dirty="0">
                <a:solidFill>
                  <a:schemeClr val="tx1"/>
                </a:solidFill>
                <a:effectLst/>
                <a:latin typeface="+mn-lt"/>
                <a:ea typeface="+mn-ea"/>
                <a:cs typeface="+mn-cs"/>
              </a:rPr>
              <a:t>Da skjønner kroppen at det er dag og innstiller seg på det. Om vi står opp og legger oss til veldig forskjellige tider vil kroppen bli forvirret og slite med å sovne. Søvn er ikke noe vi kan bestille, det er noe kroppen må lære å gjøre til visse tider, og for å lære det, må vi gjøre det samme over tid.</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Søvntrykk: </a:t>
            </a:r>
            <a:r>
              <a:rPr lang="nb-NO" sz="1200" kern="1200" dirty="0">
                <a:solidFill>
                  <a:schemeClr val="tx1"/>
                </a:solidFill>
                <a:effectLst/>
                <a:latin typeface="+mn-lt"/>
                <a:ea typeface="+mn-ea"/>
                <a:cs typeface="+mn-cs"/>
              </a:rPr>
              <a:t>I løpet av dagen bør vi være så aktive vi kan for å opparbeide søvntrykk. Søvntrykk er å bruke krefter så vi blir slitne, og så samle opp så mye søvnbehov som mulig til kvelden. Mennesker som har vært ute hele dagen, og vært aktive, har ikke søvnproblemer, men mennesker som sitter inne på et mørkt rom og ikke beveger seg, vil kunne slite med å sove.</a:t>
            </a:r>
            <a:endParaRPr lang="nb-NO" sz="1200" b="1" dirty="0">
              <a:ea typeface="Comic Sans MS" charset="0"/>
              <a:cs typeface="Comic Sans M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ea typeface="Comic Sans MS" charset="0"/>
                <a:cs typeface="Comic Sans MS" charset="0"/>
              </a:rPr>
              <a:t>Bilde: </a:t>
            </a:r>
            <a:r>
              <a:rPr lang="nb-NO" sz="1200" b="1" dirty="0" err="1">
                <a:ea typeface="Comic Sans MS" charset="0"/>
                <a:cs typeface="Comic Sans MS" charset="0"/>
              </a:rPr>
              <a:t>Shutterstock</a:t>
            </a:r>
            <a:endParaRPr lang="nb-NO" sz="1200" b="1" dirty="0">
              <a:ea typeface="Comic Sans MS" charset="0"/>
              <a:cs typeface="Comic Sans M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BA848519-9671-1340-B32A-A81D7CEE8974}" type="slidenum">
              <a:rPr lang="nb-NO" smtClean="0"/>
              <a:t>15</a:t>
            </a:fld>
            <a:endParaRPr lang="nb-NO"/>
          </a:p>
        </p:txBody>
      </p:sp>
    </p:spTree>
    <p:extLst>
      <p:ext uri="{BB962C8B-B14F-4D97-AF65-F5344CB8AC3E}">
        <p14:creationId xmlns:p14="http://schemas.microsoft.com/office/powerpoint/2010/main" val="3629747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Unngå søvntyver: </a:t>
            </a:r>
            <a:r>
              <a:rPr lang="nb-NO" sz="1200" kern="1200" dirty="0">
                <a:solidFill>
                  <a:schemeClr val="tx1"/>
                </a:solidFill>
                <a:effectLst/>
                <a:latin typeface="+mn-lt"/>
                <a:ea typeface="+mn-ea"/>
                <a:cs typeface="+mn-cs"/>
              </a:rPr>
              <a:t>Det er sånne ting som stjeler søvnen vår. Ting som kan stjele søvnen vår er: </a:t>
            </a:r>
          </a:p>
          <a:p>
            <a:pPr lvl="0"/>
            <a:r>
              <a:rPr lang="nb-NO" sz="1200" kern="1200" dirty="0">
                <a:solidFill>
                  <a:schemeClr val="tx1"/>
                </a:solidFill>
                <a:effectLst/>
                <a:latin typeface="+mn-lt"/>
                <a:ea typeface="+mn-ea"/>
                <a:cs typeface="+mn-cs"/>
              </a:rPr>
              <a:t>- Kaffe og energidrikker, fordi koffein virker så lenge i kroppen, opptil 12 timer. </a:t>
            </a:r>
          </a:p>
          <a:p>
            <a:pPr lvl="0"/>
            <a:r>
              <a:rPr lang="nb-NO" sz="1200" kern="1200" dirty="0">
                <a:solidFill>
                  <a:schemeClr val="tx1"/>
                </a:solidFill>
                <a:effectLst/>
                <a:latin typeface="+mn-lt"/>
                <a:ea typeface="+mn-ea"/>
                <a:cs typeface="+mn-cs"/>
              </a:rPr>
              <a:t>- Soving på dagtid. Selv om du er trøtt, bør du ikke sove på dagen, for da «stjeler» du søvntrykk fra natten. En liten </a:t>
            </a:r>
            <a:r>
              <a:rPr lang="nb-NO" sz="1200" kern="1200" dirty="0" err="1">
                <a:solidFill>
                  <a:schemeClr val="tx1"/>
                </a:solidFill>
                <a:effectLst/>
                <a:latin typeface="+mn-lt"/>
                <a:ea typeface="+mn-ea"/>
                <a:cs typeface="+mn-cs"/>
              </a:rPr>
              <a:t>powernap</a:t>
            </a:r>
            <a:r>
              <a:rPr lang="nb-NO" sz="1200" kern="1200" dirty="0">
                <a:solidFill>
                  <a:schemeClr val="tx1"/>
                </a:solidFill>
                <a:effectLst/>
                <a:latin typeface="+mn-lt"/>
                <a:ea typeface="+mn-ea"/>
                <a:cs typeface="+mn-cs"/>
              </a:rPr>
              <a:t> på 10 min kan være greit, men ikke flere timer. </a:t>
            </a:r>
          </a:p>
          <a:p>
            <a:pPr lvl="0"/>
            <a:r>
              <a:rPr lang="nb-NO" sz="1200" kern="1200" dirty="0">
                <a:solidFill>
                  <a:schemeClr val="tx1"/>
                </a:solidFill>
                <a:effectLst/>
                <a:latin typeface="+mn-lt"/>
                <a:ea typeface="+mn-ea"/>
                <a:cs typeface="+mn-cs"/>
              </a:rPr>
              <a:t>- Blått lys om kvelden. Det er fordi blått lys vekker hjernen og gjør oss mer våkne. Derfor er det lurt å skru på nattlysfunksjon på skjermen. </a:t>
            </a:r>
          </a:p>
          <a:p>
            <a:pPr lvl="0"/>
            <a:r>
              <a:rPr lang="nb-NO" sz="1200" kern="1200" dirty="0">
                <a:solidFill>
                  <a:schemeClr val="tx1"/>
                </a:solidFill>
                <a:effectLst/>
                <a:latin typeface="+mn-lt"/>
                <a:ea typeface="+mn-ea"/>
                <a:cs typeface="+mn-cs"/>
              </a:rPr>
              <a:t>- Skjermer kan også stjele søvnen vår ved å gi oss adrenalin, dersom det vi gjør på skjermen er aktiverende, som å engasjere oss i sosiale medier. Dersom kropp og hode blir aktivert av mye tanker og følelser, vil det vekke oss og gjøre det vanskelig å sove.</a:t>
            </a:r>
          </a:p>
          <a:p>
            <a:pPr lvl="0"/>
            <a:r>
              <a:rPr lang="nb-NO" sz="1200" kern="1200" dirty="0">
                <a:solidFill>
                  <a:schemeClr val="tx1"/>
                </a:solidFill>
                <a:effectLst/>
                <a:latin typeface="+mn-lt"/>
                <a:ea typeface="+mn-ea"/>
                <a:cs typeface="+mn-cs"/>
              </a:rPr>
              <a:t>- En fin måte å bruke smarttelefonen på om kvelden, er å høre på rolig musikk, lydbok, bølgeskvulp eller høre på avslapningsøvelser. Det kan stoppe tanker og hjelpe deg til å bli mer rolig og søvnig.</a:t>
            </a:r>
          </a:p>
          <a:p>
            <a:endParaRPr lang="nb-NO" sz="1200" b="1"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Bildet er tatt av </a:t>
            </a:r>
            <a:r>
              <a:rPr lang="nb-NO" sz="1200" b="0" i="0" u="sng" kern="1200" dirty="0">
                <a:solidFill>
                  <a:schemeClr val="tx1"/>
                </a:solidFill>
                <a:effectLst/>
                <a:latin typeface="+mn-lt"/>
                <a:ea typeface="+mn-ea"/>
                <a:cs typeface="+mn-cs"/>
                <a:hlinkClick r:id="rId3"/>
              </a:rPr>
              <a:t>愚木混株 Cdd20</a:t>
            </a:r>
            <a:r>
              <a:rPr lang="nb-NO" sz="1200" b="0" i="0" kern="1200" dirty="0">
                <a:solidFill>
                  <a:schemeClr val="tx1"/>
                </a:solidFill>
                <a:effectLst/>
                <a:latin typeface="+mn-lt"/>
                <a:ea typeface="+mn-ea"/>
                <a:cs typeface="+mn-cs"/>
              </a:rPr>
              <a:t> fra </a:t>
            </a:r>
            <a:r>
              <a:rPr lang="nb-NO" sz="1200" b="0" i="0" u="sng" kern="1200" dirty="0">
                <a:solidFill>
                  <a:schemeClr val="tx1"/>
                </a:solidFill>
                <a:effectLst/>
                <a:latin typeface="+mn-lt"/>
                <a:ea typeface="+mn-ea"/>
                <a:cs typeface="+mn-cs"/>
                <a:hlinkClick r:id="rId4"/>
              </a:rPr>
              <a:t>Pixabay</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38FD5D88-5423-434D-A934-967FFE7A5A71}" type="slidenum">
              <a:rPr lang="nn-NO" smtClean="0"/>
              <a:pPr/>
              <a:t>16</a:t>
            </a:fld>
            <a:endParaRPr lang="nn-NO"/>
          </a:p>
        </p:txBody>
      </p:sp>
    </p:spTree>
    <p:extLst>
      <p:ext uri="{BB962C8B-B14F-4D97-AF65-F5344CB8AC3E}">
        <p14:creationId xmlns:p14="http://schemas.microsoft.com/office/powerpoint/2010/main" val="2221011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Visste du at hard trening rett før sengetid gir økt risiko for mareritt?</a:t>
            </a:r>
            <a:r>
              <a:rPr lang="nb-NO" sz="1200" kern="1200" dirty="0">
                <a:solidFill>
                  <a:schemeClr val="tx1"/>
                </a:solidFill>
                <a:effectLst/>
                <a:latin typeface="+mn-lt"/>
                <a:ea typeface="+mn-ea"/>
                <a:cs typeface="+mn-cs"/>
              </a:rPr>
              <a:t> Det er kanskje ikke så overraskende, siden trening virker aktiverende. Helst bør hard trening skje tre timer før leggetid, for at kroppen skal rekke å roe helt ned. Det tar nemlig noen timer for de fleste å bli kvitt adrenalin og bli søvnig i kroppen. Husk at det er forskjell på hard trening og litt trening. Å gå en liten kveldstur eller gjøre enkle øvelser sent på kvelden kan hjelpe kroppen å roe ned. Regelen er at det er lurt å styre unna alt som aktiverer eller engasjerer, og som kan gi deg adrenalin. Om du er veldig aktiv på nett eller spiller rett før du legger deg, blir du gira, og det vil ta lengre tid å sove. Det samme kan skje om du snakker om ting som vekker sterke følelser</a:t>
            </a:r>
            <a:r>
              <a:rPr lang="nb-NO" dirty="0">
                <a:effectLst/>
              </a:rPr>
              <a:t> </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Bildet er tatt av </a:t>
            </a:r>
            <a:r>
              <a:rPr lang="nb-NO" sz="1200" b="0" i="0" u="sng" kern="1200" dirty="0">
                <a:solidFill>
                  <a:schemeClr val="tx1"/>
                </a:solidFill>
                <a:effectLst/>
                <a:latin typeface="+mn-lt"/>
                <a:ea typeface="+mn-ea"/>
                <a:cs typeface="+mn-cs"/>
                <a:hlinkClick r:id="rId3"/>
              </a:rPr>
              <a:t>134213</a:t>
            </a:r>
            <a:r>
              <a:rPr lang="nb-NO" sz="1200" b="0" i="0" kern="1200" dirty="0">
                <a:solidFill>
                  <a:schemeClr val="tx1"/>
                </a:solidFill>
                <a:effectLst/>
                <a:latin typeface="+mn-lt"/>
                <a:ea typeface="+mn-ea"/>
                <a:cs typeface="+mn-cs"/>
              </a:rPr>
              <a:t> fra </a:t>
            </a:r>
            <a:r>
              <a:rPr lang="nb-NO" sz="1200" b="0" i="0" u="sng" kern="1200" dirty="0">
                <a:solidFill>
                  <a:schemeClr val="tx1"/>
                </a:solidFill>
                <a:effectLst/>
                <a:latin typeface="+mn-lt"/>
                <a:ea typeface="+mn-ea"/>
                <a:cs typeface="+mn-cs"/>
                <a:hlinkClick r:id="rId4"/>
              </a:rPr>
              <a:t>Pixabay</a:t>
            </a:r>
            <a:r>
              <a:rPr lang="nb-NO" sz="1200" b="0" i="0" kern="1200" dirty="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04AA818F-5623-F046-AAAC-88AEFFE58002}" type="slidenum">
              <a:rPr lang="nn-NO" smtClean="0"/>
              <a:pPr/>
              <a:t>17</a:t>
            </a:fld>
            <a:endParaRPr lang="nn-NO"/>
          </a:p>
        </p:txBody>
      </p:sp>
    </p:spTree>
    <p:extLst>
      <p:ext uri="{BB962C8B-B14F-4D97-AF65-F5344CB8AC3E}">
        <p14:creationId xmlns:p14="http://schemas.microsoft.com/office/powerpoint/2010/main" val="759313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Om du ikke får sove,</a:t>
            </a:r>
            <a:r>
              <a:rPr lang="nb-NO" sz="1200" kern="1200" dirty="0">
                <a:solidFill>
                  <a:schemeClr val="tx1"/>
                </a:solidFill>
                <a:effectLst/>
                <a:latin typeface="+mn-lt"/>
                <a:ea typeface="+mn-ea"/>
                <a:cs typeface="+mn-cs"/>
              </a:rPr>
              <a:t> er det bedre å stå opp og gjøre noe kjedelig. IKKE ligge i sengen og vri deg og tenke bekymringstanker. IKKE se på klokken og bli stresset. Stå opp. Gjør noe kjedelig og beroligende. Så prøver du å legge deg igjen når du blir trøtt. På den måten lærer hjernen å assosiere sengen med soving, og bare soving, ikke stresstanker.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Kanskje har du forferdelig mye å gjøre, stresser hele dagen, og blir stressa av at tiden ikke strekker til. Så ligger du i sengen og er stressa. Det går sjelden bra. Vi tenker dårligere og </a:t>
            </a:r>
            <a:r>
              <a:rPr lang="nb-NO" sz="1200" b="1" kern="1200" dirty="0">
                <a:solidFill>
                  <a:schemeClr val="tx1"/>
                </a:solidFill>
                <a:effectLst/>
                <a:latin typeface="+mn-lt"/>
                <a:ea typeface="+mn-ea"/>
                <a:cs typeface="+mn-cs"/>
              </a:rPr>
              <a:t>føler oss dårligere om kvelden. En sliten og stressa hjerne tenker mer negativt.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Om du stresser, kan det hjelpe å skrive en huskeliste før du legger deg. Skriv ned alt som hodet er fullt av og alle problemene du må tenke på, så trenger du ikke være redd for at det skal bli borte. Etter det kan du trygt sove og hvile i noen timer, og så stå opp til huskelappen din.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38FD5D88-5423-434D-A934-967FFE7A5A71}" type="slidenum">
              <a:rPr lang="nn-NO" smtClean="0"/>
              <a:pPr/>
              <a:t>18</a:t>
            </a:fld>
            <a:endParaRPr lang="nn-NO"/>
          </a:p>
        </p:txBody>
      </p:sp>
    </p:spTree>
    <p:extLst>
      <p:ext uri="{BB962C8B-B14F-4D97-AF65-F5344CB8AC3E}">
        <p14:creationId xmlns:p14="http://schemas.microsoft.com/office/powerpoint/2010/main" val="3343898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Pleier du å surre og sløve om kvelden? Være ineffektiv? Se på serier? Slappe av og bruke for lang tid på badet? Det er lurt. Nok ”surretid” er viktig for å merke at du blir trøtt.</a:t>
            </a:r>
            <a:r>
              <a:rPr lang="nb-NO" sz="1200" kern="1200" dirty="0">
                <a:solidFill>
                  <a:schemeClr val="tx1"/>
                </a:solidFill>
                <a:effectLst/>
                <a:latin typeface="+mn-lt"/>
                <a:ea typeface="+mn-ea"/>
                <a:cs typeface="+mn-cs"/>
              </a:rPr>
              <a:t> Da kan du gjøre de tingene som gjør deg avslappet, rolig og søvnig. Ta en varm dusj, se på noe hyggelig på tv. Ikke send meldinger etter </a:t>
            </a:r>
            <a:r>
              <a:rPr lang="nb-NO" sz="1200" kern="1200" dirty="0" err="1">
                <a:solidFill>
                  <a:schemeClr val="tx1"/>
                </a:solidFill>
                <a:effectLst/>
                <a:latin typeface="+mn-lt"/>
                <a:ea typeface="+mn-ea"/>
                <a:cs typeface="+mn-cs"/>
              </a:rPr>
              <a:t>kl</a:t>
            </a:r>
            <a:r>
              <a:rPr lang="nb-NO" sz="1200" kern="1200" dirty="0">
                <a:solidFill>
                  <a:schemeClr val="tx1"/>
                </a:solidFill>
                <a:effectLst/>
                <a:latin typeface="+mn-lt"/>
                <a:ea typeface="+mn-ea"/>
                <a:cs typeface="+mn-cs"/>
              </a:rPr>
              <a:t> 23.00 – la folk få være i fred da, det er en offentlig regel, at det skal være ro etter 23.00. Luft rommet og gjør det litt kaldt. Bruk gjerne pysj, ørepropper eller sovemaske. Ikke frys på bena, da får du ikke sove, bruk sokker. Lag deg et koselig kveldsritual; kroppen elsker nemlig rutiner.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Phot0</a:t>
            </a:r>
            <a:r>
              <a:rPr lang="nb-NO" sz="1200" b="0" i="0" kern="1200" baseline="0" dirty="0">
                <a:solidFill>
                  <a:schemeClr val="tx1"/>
                </a:solidFill>
                <a:effectLst/>
                <a:latin typeface="+mn-lt"/>
                <a:ea typeface="+mn-ea"/>
                <a:cs typeface="+mn-cs"/>
              </a:rPr>
              <a:t> 2</a:t>
            </a:r>
            <a:r>
              <a:rPr lang="nb-NO" sz="1200" b="0" i="0" kern="1200" dirty="0">
                <a:solidFill>
                  <a:schemeClr val="tx1"/>
                </a:solidFill>
                <a:effectLst/>
                <a:latin typeface="+mn-lt"/>
                <a:ea typeface="+mn-ea"/>
                <a:cs typeface="+mn-cs"/>
              </a:rPr>
              <a:t> by </a:t>
            </a:r>
            <a:r>
              <a:rPr lang="nb-NO" sz="1200" b="0" i="0" kern="1200" dirty="0">
                <a:solidFill>
                  <a:schemeClr val="tx1"/>
                </a:solidFill>
                <a:effectLst/>
                <a:latin typeface="+mn-lt"/>
                <a:ea typeface="+mn-ea"/>
                <a:cs typeface="+mn-cs"/>
                <a:hlinkClick r:id="rId3"/>
              </a:rPr>
              <a:t>Kira auf der Heide</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on</a:t>
            </a:r>
            <a:r>
              <a:rPr lang="nb-NO" sz="1200" b="0" i="0" kern="1200" dirty="0">
                <a:solidFill>
                  <a:schemeClr val="tx1"/>
                </a:solidFill>
                <a:effectLst/>
                <a:latin typeface="+mn-lt"/>
                <a:ea typeface="+mn-ea"/>
                <a:cs typeface="+mn-cs"/>
              </a:rPr>
              <a:t> </a:t>
            </a:r>
            <a:r>
              <a:rPr lang="nb-NO" sz="1200" b="0" i="0" kern="1200" dirty="0">
                <a:solidFill>
                  <a:schemeClr val="tx1"/>
                </a:solidFill>
                <a:effectLst/>
                <a:latin typeface="+mn-lt"/>
                <a:ea typeface="+mn-ea"/>
                <a:cs typeface="+mn-cs"/>
                <a:hlinkClick r:id="rId4"/>
              </a:rPr>
              <a:t>Unsplash</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BA848519-9671-1340-B32A-A81D7CEE8974}" type="slidenum">
              <a:rPr lang="nb-NO" smtClean="0"/>
              <a:t>19</a:t>
            </a:fld>
            <a:endParaRPr lang="nb-NO"/>
          </a:p>
        </p:txBody>
      </p:sp>
    </p:spTree>
    <p:extLst>
      <p:ext uri="{BB962C8B-B14F-4D97-AF65-F5344CB8AC3E}">
        <p14:creationId xmlns:p14="http://schemas.microsoft.com/office/powerpoint/2010/main" val="185466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b="1" kern="1200" dirty="0">
                <a:solidFill>
                  <a:schemeClr val="tx1"/>
                </a:solidFill>
                <a:effectLst/>
                <a:latin typeface="+mn-lt"/>
                <a:ea typeface="+mn-ea"/>
                <a:cs typeface="+mn-cs"/>
              </a:rPr>
              <a:t>Vi bruker en tredjedel av livet på å sove.</a:t>
            </a:r>
            <a:r>
              <a:rPr lang="nb-NO" sz="1200" kern="1200" dirty="0">
                <a:solidFill>
                  <a:schemeClr val="tx1"/>
                </a:solidFill>
                <a:effectLst/>
                <a:latin typeface="+mn-lt"/>
                <a:ea typeface="+mn-ea"/>
                <a:cs typeface="+mn-cs"/>
              </a:rPr>
              <a:t> Det tilsvarer 29 år ( om blir 81 år). Når vi trenger å sove så mye, må det jo være viktig? Hvorfor lærer vi ikke mer om noe vi bruker en tredjedel av livet på? Vi burde lære masse om søvn. Vi skal møtes to ganger denne våren. Målet er at dere skal lære mer om søvnens funksjon og hva dere kan gjøre for å bedre egen søvn.</a:t>
            </a:r>
          </a:p>
          <a:p>
            <a:endParaRPr lang="nb-N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3</a:t>
            </a:fld>
            <a:endParaRPr lang="nn-NO"/>
          </a:p>
        </p:txBody>
      </p:sp>
    </p:spTree>
    <p:extLst>
      <p:ext uri="{BB962C8B-B14F-4D97-AF65-F5344CB8AC3E}">
        <p14:creationId xmlns:p14="http://schemas.microsoft.com/office/powerpoint/2010/main" val="1806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«Og jeg som trodde at det verste med lite søvn var at jeg ble trøtt». Nei</a:t>
            </a:r>
            <a:r>
              <a:rPr lang="nb-NO" sz="1200" kern="1200" dirty="0">
                <a:solidFill>
                  <a:schemeClr val="tx1"/>
                </a:solidFill>
                <a:effectLst/>
                <a:latin typeface="+mn-lt"/>
                <a:ea typeface="+mn-ea"/>
                <a:cs typeface="+mn-cs"/>
              </a:rPr>
              <a:t>, det er ikke det verste, slik mange tror. Jeg skal forklare hvorfor. Det verste med lite søvn er at vi lever kortere. Vi blir mer syke. Vi øker risikoen for psykiske lidelser. Vi blir til fare for oss selv og andre, særlig i trafikken. På sykehusene, eller i andre viktige jobber, fører søvnmangel ofte til at det skjer flere feil. Vi tar dårligere valg, og blir mer psykisk ustabile. </a:t>
            </a:r>
          </a:p>
          <a:p>
            <a:pPr lvl="0"/>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Fotograf: Jonas Ingstad. Med samtykke fra prosjekt Robust Ungdom.</a:t>
            </a:r>
          </a:p>
          <a:p>
            <a:pPr lvl="0"/>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4</a:t>
            </a:fld>
            <a:endParaRPr lang="nn-NO"/>
          </a:p>
        </p:txBody>
      </p:sp>
    </p:spTree>
    <p:extLst>
      <p:ext uri="{BB962C8B-B14F-4D97-AF65-F5344CB8AC3E}">
        <p14:creationId xmlns:p14="http://schemas.microsoft.com/office/powerpoint/2010/main" val="236048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b="1" kern="1200" dirty="0">
                <a:solidFill>
                  <a:schemeClr val="tx1"/>
                </a:solidFill>
                <a:effectLst/>
                <a:latin typeface="+mn-lt"/>
                <a:ea typeface="+mn-ea"/>
                <a:cs typeface="+mn-cs"/>
              </a:rPr>
              <a:t>Grunnen er enkel: Hvis vi ikke sover nok, blir ikke kroppen og hjernen vasket.</a:t>
            </a:r>
            <a:r>
              <a:rPr lang="nb-NO" sz="1200" kern="1200" dirty="0">
                <a:solidFill>
                  <a:schemeClr val="tx1"/>
                </a:solidFill>
                <a:effectLst/>
                <a:latin typeface="+mn-lt"/>
                <a:ea typeface="+mn-ea"/>
                <a:cs typeface="+mn-cs"/>
              </a:rPr>
              <a:t> Vasking, rydding, og reparasjon av celler er nødvendig for at vi skal fungere normalt. </a:t>
            </a:r>
          </a:p>
          <a:p>
            <a:r>
              <a:rPr lang="nb-NO" sz="1200" kern="1200" dirty="0">
                <a:solidFill>
                  <a:schemeClr val="tx1"/>
                </a:solidFill>
                <a:effectLst/>
                <a:latin typeface="+mn-lt"/>
                <a:ea typeface="+mn-ea"/>
                <a:cs typeface="+mn-cs"/>
              </a:rPr>
              <a:t>Dyp søvn får vi mest de 3-4 første timene av natten. </a:t>
            </a:r>
            <a:r>
              <a:rPr lang="nb-NO" sz="1200" b="1" kern="1200" dirty="0">
                <a:solidFill>
                  <a:schemeClr val="tx1"/>
                </a:solidFill>
                <a:effectLst/>
                <a:latin typeface="+mn-lt"/>
                <a:ea typeface="+mn-ea"/>
                <a:cs typeface="+mn-cs"/>
              </a:rPr>
              <a:t>Den første delen av natten er viktigst med tanke på hvor uthvilt du blir neste dag. </a:t>
            </a:r>
            <a:r>
              <a:rPr lang="nb-NO" sz="1200" kern="1200" dirty="0">
                <a:solidFill>
                  <a:schemeClr val="tx1"/>
                </a:solidFill>
                <a:effectLst/>
                <a:latin typeface="+mn-lt"/>
                <a:ea typeface="+mn-ea"/>
                <a:cs typeface="+mn-cs"/>
              </a:rPr>
              <a:t>Da jobber kroppen mest. Den fjerner giftstoffer som har bygget seg opp i løpet av dagen, trekker ut syre fra muskelcellene, fjerner avfallsstoffer fra andre celler, helbreder celler og lager nye celler. Det er om natten barn og unge vokser, det er da kroppen skiller ut voksehormoner. </a:t>
            </a:r>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Hender det at du våkner og har vondt i kroppen, selv om du har sovet? Da har du kanskje ikke fått nok dyp søvn. Når hjernen og kroppen ikke har vasket, reparert og fornyet seg i løpet av natten, kan det gi ”</a:t>
            </a:r>
            <a:r>
              <a:rPr lang="nb-NO" sz="1200" kern="1200" dirty="0" err="1">
                <a:solidFill>
                  <a:schemeClr val="tx1"/>
                </a:solidFill>
                <a:effectLst/>
                <a:latin typeface="+mn-lt"/>
                <a:ea typeface="+mn-ea"/>
                <a:cs typeface="+mn-cs"/>
              </a:rPr>
              <a:t>vondter</a:t>
            </a:r>
            <a:r>
              <a:rPr lang="nb-NO" sz="1200" kern="1200" dirty="0">
                <a:solidFill>
                  <a:schemeClr val="tx1"/>
                </a:solidFill>
                <a:effectLst/>
                <a:latin typeface="+mn-lt"/>
                <a:ea typeface="+mn-ea"/>
                <a:cs typeface="+mn-cs"/>
              </a:rPr>
              <a:t>” og smerter dagen etter. Risikoen for spenningshodepine og migrene øker. </a:t>
            </a:r>
          </a:p>
          <a:p>
            <a:endParaRPr lang="nb-NO" sz="1200" kern="1200" dirty="0">
              <a:solidFill>
                <a:schemeClr val="tx1"/>
              </a:solidFill>
              <a:effectLst/>
              <a:latin typeface="+mn-lt"/>
              <a:ea typeface="+mn-ea"/>
              <a:cs typeface="+mn-cs"/>
            </a:endParaRPr>
          </a:p>
          <a:p>
            <a:endParaRPr lang="nn-NO" dirty="0"/>
          </a:p>
          <a:p>
            <a:r>
              <a:rPr lang="nn-NO" dirty="0"/>
              <a:t>Foto:</a:t>
            </a:r>
            <a:r>
              <a:rPr lang="nn-NO" baseline="0" dirty="0"/>
              <a:t> My </a:t>
            </a:r>
            <a:r>
              <a:rPr lang="nn-NO" baseline="0" dirty="0" err="1"/>
              <a:t>medicated</a:t>
            </a:r>
            <a:r>
              <a:rPr lang="nn-NO" baseline="0" dirty="0"/>
              <a:t> </a:t>
            </a:r>
            <a:r>
              <a:rPr lang="nn-NO" baseline="0" dirty="0" err="1"/>
              <a:t>cartoon</a:t>
            </a:r>
            <a:r>
              <a:rPr lang="nn-NO" baseline="0" dirty="0"/>
              <a:t> </a:t>
            </a:r>
            <a:r>
              <a:rPr lang="nn-NO" baseline="0" dirty="0" err="1"/>
              <a:t>life</a:t>
            </a:r>
            <a:endParaRPr lang="nn-NO" baseline="0" dirty="0"/>
          </a:p>
          <a:p>
            <a:r>
              <a:rPr lang="nn-NO" dirty="0">
                <a:hlinkClick r:id="rId3"/>
              </a:rPr>
              <a:t>https://catchingsomezzz.wordpress.com/sleep-debt-and-deprivation/</a:t>
            </a:r>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5</a:t>
            </a:fld>
            <a:endParaRPr lang="nn-NO"/>
          </a:p>
        </p:txBody>
      </p:sp>
    </p:spTree>
    <p:extLst>
      <p:ext uri="{BB962C8B-B14F-4D97-AF65-F5344CB8AC3E}">
        <p14:creationId xmlns:p14="http://schemas.microsoft.com/office/powerpoint/2010/main" val="171018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Til og med hjernen blir vasket og reparert om natten. </a:t>
            </a:r>
            <a:r>
              <a:rPr lang="nb-NO" sz="1200" kern="1200" dirty="0">
                <a:solidFill>
                  <a:schemeClr val="tx1"/>
                </a:solidFill>
                <a:effectLst/>
                <a:latin typeface="+mn-lt"/>
                <a:ea typeface="+mn-ea"/>
                <a:cs typeface="+mn-cs"/>
              </a:rPr>
              <a:t>Hjernecellene våre skrumper gradvis inn i løpet av dagen, nesten som en svamp som klemmes tom for vann.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(Ta frem en svamp. Vis hva som skjer med hjernen i løpet av dagen ved å </a:t>
            </a:r>
            <a:r>
              <a:rPr lang="nb-NO" sz="1200" kern="1200" dirty="0" err="1">
                <a:solidFill>
                  <a:schemeClr val="tx1"/>
                </a:solidFill>
                <a:effectLst/>
                <a:latin typeface="+mn-lt"/>
                <a:ea typeface="+mn-ea"/>
                <a:cs typeface="+mn-cs"/>
              </a:rPr>
              <a:t>knefte</a:t>
            </a:r>
            <a:r>
              <a:rPr lang="nb-NO" sz="1200" kern="1200" dirty="0">
                <a:solidFill>
                  <a:schemeClr val="tx1"/>
                </a:solidFill>
                <a:effectLst/>
                <a:latin typeface="+mn-lt"/>
                <a:ea typeface="+mn-ea"/>
                <a:cs typeface="+mn-cs"/>
              </a:rPr>
              <a:t> svampen sammen.)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Om natten blir cellene vasket og skylt, og får tilført ny næring (glukose) slik at hjernen er frisk og fin om morgenen, lik en svamp som har fått påfyll av vann. En hjerne med søvnunderskudd kan på bilder se ut som en hjerne som har fått en hjerneskade. Det er ikke rart at vi kan tenke og føle mye trist om kvelden. Hjernen fungerer faktisk ikke så godt da. Den er naturlig deprimert. Den trenger å sove.</a:t>
            </a:r>
          </a:p>
          <a:p>
            <a:endParaRPr lang="nb-NO" dirty="0"/>
          </a:p>
          <a:p>
            <a:r>
              <a:rPr lang="nb-NO" dirty="0"/>
              <a:t>Bildet er tatt av </a:t>
            </a:r>
            <a:r>
              <a:rPr lang="nb-NO" u="sng" dirty="0">
                <a:hlinkClick r:id="rId3"/>
              </a:rPr>
              <a:t>Robert Fotograf</a:t>
            </a:r>
            <a:r>
              <a:rPr lang="nb-NO" dirty="0"/>
              <a:t> fra </a:t>
            </a:r>
            <a:r>
              <a:rPr lang="nb-NO" u="sng" dirty="0">
                <a:hlinkClick r:id="rId4"/>
              </a:rPr>
              <a:t>Pixabay</a:t>
            </a:r>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6</a:t>
            </a:fld>
            <a:endParaRPr lang="nn-NO"/>
          </a:p>
        </p:txBody>
      </p:sp>
    </p:spTree>
    <p:extLst>
      <p:ext uri="{BB962C8B-B14F-4D97-AF65-F5344CB8AC3E}">
        <p14:creationId xmlns:p14="http://schemas.microsoft.com/office/powerpoint/2010/main" val="256124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Etter at kroppen er ferdig vasket, begynner vi å drømme. Hvorfor drømmer vi?</a:t>
            </a:r>
            <a:r>
              <a:rPr lang="nb-NO" sz="1200" kern="1200" dirty="0">
                <a:solidFill>
                  <a:schemeClr val="tx1"/>
                </a:solidFill>
                <a:effectLst/>
                <a:latin typeface="+mn-lt"/>
                <a:ea typeface="+mn-ea"/>
                <a:cs typeface="+mn-cs"/>
              </a:rPr>
              <a:t> I løpet av et liv drømmer vi til sammen 6 år, eller 52 000 timer. Da må det jo være viktig. Søvnforskere har funnet ut at vi lærer mens vi drømmer. I et eksperiment fikk forsøkspersoner en labyrintoppgave de skulle løse. Personene som både ”fikk sove på oppgaven” og drømte om labyrinten, fant utgangen 10 ganger raskere enn de som ikke fikk drømmesøvn. Det viser seg at når vi drømmer, så rydder hjernen. Den prøver å se mønstre, pusle sammen biter, tolke og gi mening til det vi har opplevd i løpet av dagen. Det går an å se om en person drømmer. Da får øynene raske bevegelser. Forbindelsen til kroppen ”slått av”, slik at hjernen kan arbeide uten å forstyrre kroppen. </a:t>
            </a:r>
          </a:p>
          <a:p>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Bilde: </a:t>
            </a:r>
            <a:r>
              <a:rPr lang="nb-NO" sz="1200" kern="1200" dirty="0" err="1">
                <a:solidFill>
                  <a:schemeClr val="tx1"/>
                </a:solidFill>
                <a:effectLst/>
                <a:latin typeface="+mn-lt"/>
                <a:ea typeface="+mn-ea"/>
                <a:cs typeface="+mn-cs"/>
              </a:rPr>
              <a:t>Shutterstock</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CBBE115E-DFC5-674B-82BE-CBCDC1A001FF}" type="slidenum">
              <a:rPr lang="nb-NO" smtClean="0"/>
              <a:t>7</a:t>
            </a:fld>
            <a:endParaRPr lang="nb-NO"/>
          </a:p>
        </p:txBody>
      </p:sp>
    </p:spTree>
    <p:extLst>
      <p:ext uri="{BB962C8B-B14F-4D97-AF65-F5344CB8AC3E}">
        <p14:creationId xmlns:p14="http://schemas.microsoft.com/office/powerpoint/2010/main" val="157113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Hjernen kan sammenlignes med en smarttelefon</a:t>
            </a:r>
            <a:r>
              <a:rPr lang="nb-NO" sz="1200" kern="1200" dirty="0">
                <a:solidFill>
                  <a:schemeClr val="tx1"/>
                </a:solidFill>
                <a:effectLst/>
                <a:latin typeface="+mn-lt"/>
                <a:ea typeface="+mn-ea"/>
                <a:cs typeface="+mn-cs"/>
              </a:rPr>
              <a:t> som har vært brukt hele dagen og har mange </a:t>
            </a:r>
            <a:r>
              <a:rPr lang="nb-NO" sz="1200" kern="1200" dirty="0" err="1">
                <a:solidFill>
                  <a:schemeClr val="tx1"/>
                </a:solidFill>
                <a:effectLst/>
                <a:latin typeface="+mn-lt"/>
                <a:ea typeface="+mn-ea"/>
                <a:cs typeface="+mn-cs"/>
              </a:rPr>
              <a:t>app´er</a:t>
            </a:r>
            <a:r>
              <a:rPr lang="nb-NO" sz="1200" kern="1200" dirty="0">
                <a:solidFill>
                  <a:schemeClr val="tx1"/>
                </a:solidFill>
                <a:effectLst/>
                <a:latin typeface="+mn-lt"/>
                <a:ea typeface="+mn-ea"/>
                <a:cs typeface="+mn-cs"/>
              </a:rPr>
              <a:t> gående. Om kvelden bør vi lukke </a:t>
            </a:r>
            <a:r>
              <a:rPr lang="nb-NO" sz="1200" kern="1200" dirty="0" err="1">
                <a:solidFill>
                  <a:schemeClr val="tx1"/>
                </a:solidFill>
                <a:effectLst/>
                <a:latin typeface="+mn-lt"/>
                <a:ea typeface="+mn-ea"/>
                <a:cs typeface="+mn-cs"/>
              </a:rPr>
              <a:t>app´ene</a:t>
            </a:r>
            <a:r>
              <a:rPr lang="nb-NO" sz="1200" kern="1200" dirty="0">
                <a:solidFill>
                  <a:schemeClr val="tx1"/>
                </a:solidFill>
                <a:effectLst/>
                <a:latin typeface="+mn-lt"/>
                <a:ea typeface="+mn-ea"/>
                <a:cs typeface="+mn-cs"/>
              </a:rPr>
              <a:t> for å øke ytelsen. En sliten telefon kan trenge å bli restartet. Slik er det for hjernen også. Om natten går hjernen systematisk igjennom alle hjernedelene, slår av, slår på og tester at de ulike delene fungerer som de skal. Hjernen tar for seg hele dagen, går igjennom den, sorterer det som er viktig, og fjerner det som kan kastes. Derfor kan vi drømme mye rart. Heldigvis er forbindelsen til kroppen skrudd av mens vi drømmer, så vi ikke lever ut drømmene våre. </a:t>
            </a:r>
          </a:p>
          <a:p>
            <a:endParaRPr lang="nb-NO" dirty="0"/>
          </a:p>
          <a:p>
            <a:r>
              <a:rPr lang="nb-NO" dirty="0"/>
              <a:t>Bildet er tatt av </a:t>
            </a:r>
            <a:r>
              <a:rPr lang="nb-NO" u="sng" dirty="0">
                <a:hlinkClick r:id="rId3"/>
              </a:rPr>
              <a:t>Thomas Ulrich</a:t>
            </a:r>
            <a:r>
              <a:rPr lang="nb-NO" dirty="0"/>
              <a:t> fra </a:t>
            </a:r>
            <a:r>
              <a:rPr lang="nb-NO" u="sng" dirty="0">
                <a:hlinkClick r:id="rId4"/>
              </a:rPr>
              <a:t>Pixabay</a:t>
            </a:r>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8</a:t>
            </a:fld>
            <a:endParaRPr lang="nn-NO"/>
          </a:p>
        </p:txBody>
      </p:sp>
    </p:spTree>
    <p:extLst>
      <p:ext uri="{BB962C8B-B14F-4D97-AF65-F5344CB8AC3E}">
        <p14:creationId xmlns:p14="http://schemas.microsoft.com/office/powerpoint/2010/main" val="176973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Når vi ikke sover nok, blir ikke ny kunnskap engang lagret.</a:t>
            </a:r>
            <a:r>
              <a:rPr lang="nb-NO" sz="1200" kern="1200" dirty="0">
                <a:solidFill>
                  <a:schemeClr val="tx1"/>
                </a:solidFill>
                <a:effectLst/>
                <a:latin typeface="+mn-lt"/>
                <a:ea typeface="+mn-ea"/>
                <a:cs typeface="+mn-cs"/>
              </a:rPr>
              <a:t> Vi trenger å sove for å lagre informasjon, ellers blir den borte. Når vi skal øve til en prøve, vil det derfor lønne seg å sove etter å ha øvd. Eksperimenter viser at om vi sover etter en innlæring av nye ferdigheter, forbedrer vi prestasjonene. Om vi ikke sover, synker prestasjonene, og vi gjør det dårligere enn dagen før.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Fotograf: Jonas Ingstad. Med samtykke fra prosjekt Robust Ungdom.</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9</a:t>
            </a:fld>
            <a:endParaRPr lang="nn-NO"/>
          </a:p>
        </p:txBody>
      </p:sp>
    </p:spTree>
    <p:extLst>
      <p:ext uri="{BB962C8B-B14F-4D97-AF65-F5344CB8AC3E}">
        <p14:creationId xmlns:p14="http://schemas.microsoft.com/office/powerpoint/2010/main" val="353552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ssholder for lysbild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2"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Filmeksempel på hvordan soving styrker hukommelsen:</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BBC dokumentar ”Den viktige søvnen” 4 min (spor 06.00 – 10.00)</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Om forskning </a:t>
            </a:r>
            <a:r>
              <a:rPr lang="nb-NO" sz="1200" kern="1200" dirty="0" err="1">
                <a:solidFill>
                  <a:schemeClr val="tx1"/>
                </a:solidFill>
                <a:effectLst/>
                <a:latin typeface="+mn-lt"/>
                <a:ea typeface="+mn-ea"/>
                <a:cs typeface="+mn-cs"/>
              </a:rPr>
              <a:t>pa</a:t>
            </a:r>
            <a:r>
              <a:rPr lang="nb-NO" sz="1200" kern="1200" dirty="0">
                <a:solidFill>
                  <a:schemeClr val="tx1"/>
                </a:solidFill>
                <a:effectLst/>
                <a:latin typeface="+mn-lt"/>
                <a:ea typeface="+mn-ea"/>
                <a:cs typeface="+mn-cs"/>
              </a:rPr>
              <a:t>̊ babyers søvn, læring og hukommelse. (Kan lastes ned fra AV-sentralen i Kris- tiansand </a:t>
            </a:r>
            <a:r>
              <a:rPr lang="nb-NO" sz="1200" kern="1200" dirty="0" err="1">
                <a:solidFill>
                  <a:schemeClr val="tx1"/>
                </a:solidFill>
                <a:effectLst/>
                <a:latin typeface="+mn-lt"/>
                <a:ea typeface="+mn-ea"/>
                <a:cs typeface="+mn-cs"/>
              </a:rPr>
              <a:t>https</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avsentralen.no</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opptak.php?id</a:t>
            </a:r>
            <a:r>
              <a:rPr lang="nb-NO" sz="1200" kern="1200" dirty="0">
                <a:solidFill>
                  <a:schemeClr val="tx1"/>
                </a:solidFill>
                <a:effectLst/>
                <a:latin typeface="+mn-lt"/>
                <a:ea typeface="+mn-ea"/>
                <a:cs typeface="+mn-cs"/>
              </a:rPr>
              <a:t>=40396) </a:t>
            </a:r>
            <a:endParaRPr lang="nb-NO" dirty="0">
              <a:effectLst/>
            </a:endParaRPr>
          </a:p>
          <a:p>
            <a:endParaRPr lang="nb-NO" dirty="0"/>
          </a:p>
          <a:p>
            <a:endParaRPr lang="nb-NO" altLang="x-none" dirty="0">
              <a:ea typeface="MS PGothic" charset="-128"/>
            </a:endParaRPr>
          </a:p>
        </p:txBody>
      </p:sp>
      <p:sp>
        <p:nvSpPr>
          <p:cNvPr id="35843"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fld id="{FCBC3877-0DE9-A743-BA77-88D98D8BAEF9}" type="slidenum">
              <a:rPr lang="nb-NO" altLang="x-none"/>
              <a:pPr/>
              <a:t>10</a:t>
            </a:fld>
            <a:endParaRPr lang="nb-NO" altLang="x-none"/>
          </a:p>
        </p:txBody>
      </p:sp>
    </p:spTree>
    <p:extLst>
      <p:ext uri="{BB962C8B-B14F-4D97-AF65-F5344CB8AC3E}">
        <p14:creationId xmlns:p14="http://schemas.microsoft.com/office/powerpoint/2010/main" val="393813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8BEFB1-4837-D373-E0BB-17CBCE69D4C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9A5DBFC-7EDF-2E81-A41A-18E10895EC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3A20002-40FA-90EA-E48B-B74E9FA8714C}"/>
              </a:ext>
            </a:extLst>
          </p:cNvPr>
          <p:cNvSpPr>
            <a:spLocks noGrp="1"/>
          </p:cNvSpPr>
          <p:nvPr>
            <p:ph type="dt" sz="half" idx="10"/>
          </p:nvPr>
        </p:nvSpPr>
        <p:spPr/>
        <p:txBody>
          <a:bodyPr/>
          <a:lstStyle/>
          <a:p>
            <a:fld id="{2AF9B344-22B9-494E-AE17-9968A60A22AF}" type="datetime1">
              <a:rPr lang="nb-NO" smtClean="0"/>
              <a:t>25.09.2022</a:t>
            </a:fld>
            <a:endParaRPr lang="nb-NO"/>
          </a:p>
        </p:txBody>
      </p:sp>
      <p:sp>
        <p:nvSpPr>
          <p:cNvPr id="5" name="Plassholder for bunntekst 4">
            <a:extLst>
              <a:ext uri="{FF2B5EF4-FFF2-40B4-BE49-F238E27FC236}">
                <a16:creationId xmlns:a16="http://schemas.microsoft.com/office/drawing/2014/main" id="{B16672DB-4886-EEDC-2E9B-195FF37B7230}"/>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DE020A78-74B1-BB5D-C046-0C83B49F7166}"/>
              </a:ext>
            </a:extLst>
          </p:cNvPr>
          <p:cNvSpPr>
            <a:spLocks noGrp="1"/>
          </p:cNvSpPr>
          <p:nvPr>
            <p:ph type="sldNum" sz="quarter" idx="12"/>
          </p:nvPr>
        </p:nvSpPr>
        <p:spPr/>
        <p:txBody>
          <a:bodyPr/>
          <a:lstStyle/>
          <a:p>
            <a:fld id="{7C764AE8-D20F-5248-84DF-7402813614F1}" type="slidenum">
              <a:rPr lang="nb-NO" smtClean="0"/>
              <a:t>‹#›</a:t>
            </a:fld>
            <a:endParaRPr lang="nb-NO"/>
          </a:p>
        </p:txBody>
      </p:sp>
    </p:spTree>
    <p:extLst>
      <p:ext uri="{BB962C8B-B14F-4D97-AF65-F5344CB8AC3E}">
        <p14:creationId xmlns:p14="http://schemas.microsoft.com/office/powerpoint/2010/main" val="171816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D8FFA-11D6-3563-F5B5-A32BB624C14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4DD6BA5-66CA-3CBC-5253-FD1D631E3B0F}"/>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AFC4213-F95F-D4E8-C0B3-226878BC5FF2}"/>
              </a:ext>
            </a:extLst>
          </p:cNvPr>
          <p:cNvSpPr>
            <a:spLocks noGrp="1"/>
          </p:cNvSpPr>
          <p:nvPr>
            <p:ph type="dt" sz="half" idx="10"/>
          </p:nvPr>
        </p:nvSpPr>
        <p:spPr/>
        <p:txBody>
          <a:bodyPr/>
          <a:lstStyle/>
          <a:p>
            <a:fld id="{26B0BE99-E12F-EE42-844D-D595C3D1BB38}" type="datetime1">
              <a:rPr lang="nb-NO" smtClean="0"/>
              <a:t>25.09.2022</a:t>
            </a:fld>
            <a:endParaRPr lang="nb-NO"/>
          </a:p>
        </p:txBody>
      </p:sp>
      <p:sp>
        <p:nvSpPr>
          <p:cNvPr id="5" name="Plassholder for bunntekst 4">
            <a:extLst>
              <a:ext uri="{FF2B5EF4-FFF2-40B4-BE49-F238E27FC236}">
                <a16:creationId xmlns:a16="http://schemas.microsoft.com/office/drawing/2014/main" id="{ABB4C4BF-6F72-7258-91A9-5E92F5991881}"/>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E4BC44E9-3904-D0EC-BB43-6BBAB7AC3673}"/>
              </a:ext>
            </a:extLst>
          </p:cNvPr>
          <p:cNvSpPr>
            <a:spLocks noGrp="1"/>
          </p:cNvSpPr>
          <p:nvPr>
            <p:ph type="sldNum" sz="quarter" idx="12"/>
          </p:nvPr>
        </p:nvSpPr>
        <p:spPr/>
        <p:txBody>
          <a:bodyPr/>
          <a:lstStyle/>
          <a:p>
            <a:fld id="{7C764AE8-D20F-5248-84DF-7402813614F1}" type="slidenum">
              <a:rPr lang="nb-NO" smtClean="0"/>
              <a:t>‹#›</a:t>
            </a:fld>
            <a:endParaRPr lang="nb-NO"/>
          </a:p>
        </p:txBody>
      </p:sp>
    </p:spTree>
    <p:extLst>
      <p:ext uri="{BB962C8B-B14F-4D97-AF65-F5344CB8AC3E}">
        <p14:creationId xmlns:p14="http://schemas.microsoft.com/office/powerpoint/2010/main" val="220056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DB3FA5A-49FE-B160-82C3-1A4277CD4BC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6366D28-CD1D-E137-8231-21F5E3F28B5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C5B34E7-39FA-4FF8-EA71-00FF6177BFE6}"/>
              </a:ext>
            </a:extLst>
          </p:cNvPr>
          <p:cNvSpPr>
            <a:spLocks noGrp="1"/>
          </p:cNvSpPr>
          <p:nvPr>
            <p:ph type="dt" sz="half" idx="10"/>
          </p:nvPr>
        </p:nvSpPr>
        <p:spPr/>
        <p:txBody>
          <a:bodyPr/>
          <a:lstStyle/>
          <a:p>
            <a:fld id="{6B6BDAC6-BB4B-3A41-BF0D-2269B955CD58}" type="datetime1">
              <a:rPr lang="nb-NO" smtClean="0"/>
              <a:t>25.09.2022</a:t>
            </a:fld>
            <a:endParaRPr lang="nb-NO"/>
          </a:p>
        </p:txBody>
      </p:sp>
      <p:sp>
        <p:nvSpPr>
          <p:cNvPr id="5" name="Plassholder for bunntekst 4">
            <a:extLst>
              <a:ext uri="{FF2B5EF4-FFF2-40B4-BE49-F238E27FC236}">
                <a16:creationId xmlns:a16="http://schemas.microsoft.com/office/drawing/2014/main" id="{A27EE372-52BA-179B-FD4B-321146DC4FE9}"/>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671C190A-FB33-D9CB-438E-F8526C192145}"/>
              </a:ext>
            </a:extLst>
          </p:cNvPr>
          <p:cNvSpPr>
            <a:spLocks noGrp="1"/>
          </p:cNvSpPr>
          <p:nvPr>
            <p:ph type="sldNum" sz="quarter" idx="12"/>
          </p:nvPr>
        </p:nvSpPr>
        <p:spPr/>
        <p:txBody>
          <a:bodyPr/>
          <a:lstStyle/>
          <a:p>
            <a:fld id="{7C764AE8-D20F-5248-84DF-7402813614F1}" type="slidenum">
              <a:rPr lang="nb-NO" smtClean="0"/>
              <a:t>‹#›</a:t>
            </a:fld>
            <a:endParaRPr lang="nb-NO"/>
          </a:p>
        </p:txBody>
      </p:sp>
    </p:spTree>
    <p:extLst>
      <p:ext uri="{BB962C8B-B14F-4D97-AF65-F5344CB8AC3E}">
        <p14:creationId xmlns:p14="http://schemas.microsoft.com/office/powerpoint/2010/main" val="3366810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425045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04E13C-5EF9-AB4F-CC2C-D64CEF584B8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A6ACC89-168A-B998-9776-574D59CD92B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1B9EA56-0520-B217-10C7-BC8A10C03A2C}"/>
              </a:ext>
            </a:extLst>
          </p:cNvPr>
          <p:cNvSpPr>
            <a:spLocks noGrp="1"/>
          </p:cNvSpPr>
          <p:nvPr>
            <p:ph type="dt" sz="half" idx="10"/>
          </p:nvPr>
        </p:nvSpPr>
        <p:spPr/>
        <p:txBody>
          <a:bodyPr/>
          <a:lstStyle/>
          <a:p>
            <a:fld id="{E8D5AC42-36C3-0346-9D56-3C1CE86B0036}" type="datetime1">
              <a:rPr lang="nb-NO" smtClean="0"/>
              <a:t>25.09.2022</a:t>
            </a:fld>
            <a:endParaRPr lang="nb-NO"/>
          </a:p>
        </p:txBody>
      </p:sp>
      <p:sp>
        <p:nvSpPr>
          <p:cNvPr id="5" name="Plassholder for bunntekst 4">
            <a:extLst>
              <a:ext uri="{FF2B5EF4-FFF2-40B4-BE49-F238E27FC236}">
                <a16:creationId xmlns:a16="http://schemas.microsoft.com/office/drawing/2014/main" id="{5198279F-44E9-757D-00FE-26863915E4FD}"/>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255D3183-91F6-5ECB-8D83-2083980EA16A}"/>
              </a:ext>
            </a:extLst>
          </p:cNvPr>
          <p:cNvSpPr>
            <a:spLocks noGrp="1"/>
          </p:cNvSpPr>
          <p:nvPr>
            <p:ph type="sldNum" sz="quarter" idx="12"/>
          </p:nvPr>
        </p:nvSpPr>
        <p:spPr/>
        <p:txBody>
          <a:bodyPr/>
          <a:lstStyle/>
          <a:p>
            <a:fld id="{7C764AE8-D20F-5248-84DF-7402813614F1}" type="slidenum">
              <a:rPr lang="nb-NO" smtClean="0"/>
              <a:t>‹#›</a:t>
            </a:fld>
            <a:endParaRPr lang="nb-NO"/>
          </a:p>
        </p:txBody>
      </p:sp>
    </p:spTree>
    <p:extLst>
      <p:ext uri="{BB962C8B-B14F-4D97-AF65-F5344CB8AC3E}">
        <p14:creationId xmlns:p14="http://schemas.microsoft.com/office/powerpoint/2010/main" val="235315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B2F103-7E02-62EA-1823-00149CDD155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7A84489-82B9-974C-CBD2-3926E39D5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12A5645-B139-21A8-73F1-27E415DB9BDD}"/>
              </a:ext>
            </a:extLst>
          </p:cNvPr>
          <p:cNvSpPr>
            <a:spLocks noGrp="1"/>
          </p:cNvSpPr>
          <p:nvPr>
            <p:ph type="dt" sz="half" idx="10"/>
          </p:nvPr>
        </p:nvSpPr>
        <p:spPr/>
        <p:txBody>
          <a:bodyPr/>
          <a:lstStyle/>
          <a:p>
            <a:fld id="{704762E3-564D-B049-AD9E-DECFAD7E32E6}" type="datetime1">
              <a:rPr lang="nb-NO" smtClean="0"/>
              <a:t>25.09.2022</a:t>
            </a:fld>
            <a:endParaRPr lang="nb-NO"/>
          </a:p>
        </p:txBody>
      </p:sp>
      <p:sp>
        <p:nvSpPr>
          <p:cNvPr id="5" name="Plassholder for bunntekst 4">
            <a:extLst>
              <a:ext uri="{FF2B5EF4-FFF2-40B4-BE49-F238E27FC236}">
                <a16:creationId xmlns:a16="http://schemas.microsoft.com/office/drawing/2014/main" id="{A5BA991B-E894-A018-0F29-EE9BC579A402}"/>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73BD36BB-AC0E-53DE-64DE-87831C78CCBA}"/>
              </a:ext>
            </a:extLst>
          </p:cNvPr>
          <p:cNvSpPr>
            <a:spLocks noGrp="1"/>
          </p:cNvSpPr>
          <p:nvPr>
            <p:ph type="sldNum" sz="quarter" idx="12"/>
          </p:nvPr>
        </p:nvSpPr>
        <p:spPr/>
        <p:txBody>
          <a:bodyPr/>
          <a:lstStyle/>
          <a:p>
            <a:fld id="{7C764AE8-D20F-5248-84DF-7402813614F1}" type="slidenum">
              <a:rPr lang="nb-NO" smtClean="0"/>
              <a:t>‹#›</a:t>
            </a:fld>
            <a:endParaRPr lang="nb-NO"/>
          </a:p>
        </p:txBody>
      </p:sp>
    </p:spTree>
    <p:extLst>
      <p:ext uri="{BB962C8B-B14F-4D97-AF65-F5344CB8AC3E}">
        <p14:creationId xmlns:p14="http://schemas.microsoft.com/office/powerpoint/2010/main" val="186613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8F65EB-70B8-9A1D-3BC4-53BABA1A8B1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12C62B-4F6E-E6BA-ADEB-7B68630078A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E3C7EFE-1787-B0BA-FDF8-52777A5EC42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829B956-A1D2-0D55-D1B6-A941FA7605F9}"/>
              </a:ext>
            </a:extLst>
          </p:cNvPr>
          <p:cNvSpPr>
            <a:spLocks noGrp="1"/>
          </p:cNvSpPr>
          <p:nvPr>
            <p:ph type="dt" sz="half" idx="10"/>
          </p:nvPr>
        </p:nvSpPr>
        <p:spPr/>
        <p:txBody>
          <a:bodyPr/>
          <a:lstStyle/>
          <a:p>
            <a:fld id="{7AD43B4D-D163-6B4A-B221-39680B0CA669}" type="datetime1">
              <a:rPr lang="nb-NO" smtClean="0"/>
              <a:t>25.09.2022</a:t>
            </a:fld>
            <a:endParaRPr lang="nb-NO"/>
          </a:p>
        </p:txBody>
      </p:sp>
      <p:sp>
        <p:nvSpPr>
          <p:cNvPr id="6" name="Plassholder for bunntekst 5">
            <a:extLst>
              <a:ext uri="{FF2B5EF4-FFF2-40B4-BE49-F238E27FC236}">
                <a16:creationId xmlns:a16="http://schemas.microsoft.com/office/drawing/2014/main" id="{B2E1A1D0-51B9-8294-88FF-6CAB51428F28}"/>
              </a:ext>
            </a:extLst>
          </p:cNvPr>
          <p:cNvSpPr>
            <a:spLocks noGrp="1"/>
          </p:cNvSpPr>
          <p:nvPr>
            <p:ph type="ftr" sz="quarter" idx="11"/>
          </p:nvPr>
        </p:nvSpPr>
        <p:spPr/>
        <p:txBody>
          <a:bodyPr/>
          <a:lstStyle/>
          <a:p>
            <a:r>
              <a:rPr lang="nb-NO"/>
              <a:t>RØRE Anne-Kristin Imenes</a:t>
            </a:r>
          </a:p>
        </p:txBody>
      </p:sp>
      <p:sp>
        <p:nvSpPr>
          <p:cNvPr id="7" name="Plassholder for lysbildenummer 6">
            <a:extLst>
              <a:ext uri="{FF2B5EF4-FFF2-40B4-BE49-F238E27FC236}">
                <a16:creationId xmlns:a16="http://schemas.microsoft.com/office/drawing/2014/main" id="{D67257FD-C6F7-EFF1-E27F-C29E49707A5A}"/>
              </a:ext>
            </a:extLst>
          </p:cNvPr>
          <p:cNvSpPr>
            <a:spLocks noGrp="1"/>
          </p:cNvSpPr>
          <p:nvPr>
            <p:ph type="sldNum" sz="quarter" idx="12"/>
          </p:nvPr>
        </p:nvSpPr>
        <p:spPr/>
        <p:txBody>
          <a:bodyPr/>
          <a:lstStyle/>
          <a:p>
            <a:fld id="{7C764AE8-D20F-5248-84DF-7402813614F1}" type="slidenum">
              <a:rPr lang="nb-NO" smtClean="0"/>
              <a:t>‹#›</a:t>
            </a:fld>
            <a:endParaRPr lang="nb-NO"/>
          </a:p>
        </p:txBody>
      </p:sp>
    </p:spTree>
    <p:extLst>
      <p:ext uri="{BB962C8B-B14F-4D97-AF65-F5344CB8AC3E}">
        <p14:creationId xmlns:p14="http://schemas.microsoft.com/office/powerpoint/2010/main" val="93625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7BC6F8-940A-DEC2-69D2-A7054732666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854811C-E1BB-646C-AA5D-347241F1C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44A95E3-A635-98F5-69A4-6AC0BC050EB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36B6C90-6D7B-909E-D56E-FBDBAE8216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F317AB3-4518-7FAC-56D3-FF248881607F}"/>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B3655B7-F670-0671-52A1-FE7CD3DBC7BB}"/>
              </a:ext>
            </a:extLst>
          </p:cNvPr>
          <p:cNvSpPr>
            <a:spLocks noGrp="1"/>
          </p:cNvSpPr>
          <p:nvPr>
            <p:ph type="dt" sz="half" idx="10"/>
          </p:nvPr>
        </p:nvSpPr>
        <p:spPr/>
        <p:txBody>
          <a:bodyPr/>
          <a:lstStyle/>
          <a:p>
            <a:fld id="{86644CE2-CEFE-AB4F-A1A2-380CFAE14749}" type="datetime1">
              <a:rPr lang="nb-NO" smtClean="0"/>
              <a:t>25.09.2022</a:t>
            </a:fld>
            <a:endParaRPr lang="nb-NO"/>
          </a:p>
        </p:txBody>
      </p:sp>
      <p:sp>
        <p:nvSpPr>
          <p:cNvPr id="8" name="Plassholder for bunntekst 7">
            <a:extLst>
              <a:ext uri="{FF2B5EF4-FFF2-40B4-BE49-F238E27FC236}">
                <a16:creationId xmlns:a16="http://schemas.microsoft.com/office/drawing/2014/main" id="{B422F527-29E3-EBB8-F664-3EEE391A6961}"/>
              </a:ext>
            </a:extLst>
          </p:cNvPr>
          <p:cNvSpPr>
            <a:spLocks noGrp="1"/>
          </p:cNvSpPr>
          <p:nvPr>
            <p:ph type="ftr" sz="quarter" idx="11"/>
          </p:nvPr>
        </p:nvSpPr>
        <p:spPr/>
        <p:txBody>
          <a:bodyPr/>
          <a:lstStyle/>
          <a:p>
            <a:r>
              <a:rPr lang="nb-NO"/>
              <a:t>RØRE Anne-Kristin Imenes</a:t>
            </a:r>
          </a:p>
        </p:txBody>
      </p:sp>
      <p:sp>
        <p:nvSpPr>
          <p:cNvPr id="9" name="Plassholder for lysbildenummer 8">
            <a:extLst>
              <a:ext uri="{FF2B5EF4-FFF2-40B4-BE49-F238E27FC236}">
                <a16:creationId xmlns:a16="http://schemas.microsoft.com/office/drawing/2014/main" id="{4945A5B3-149B-6CD7-5BF9-61769490FA5B}"/>
              </a:ext>
            </a:extLst>
          </p:cNvPr>
          <p:cNvSpPr>
            <a:spLocks noGrp="1"/>
          </p:cNvSpPr>
          <p:nvPr>
            <p:ph type="sldNum" sz="quarter" idx="12"/>
          </p:nvPr>
        </p:nvSpPr>
        <p:spPr/>
        <p:txBody>
          <a:bodyPr/>
          <a:lstStyle/>
          <a:p>
            <a:fld id="{7C764AE8-D20F-5248-84DF-7402813614F1}" type="slidenum">
              <a:rPr lang="nb-NO" smtClean="0"/>
              <a:t>‹#›</a:t>
            </a:fld>
            <a:endParaRPr lang="nb-NO"/>
          </a:p>
        </p:txBody>
      </p:sp>
    </p:spTree>
    <p:extLst>
      <p:ext uri="{BB962C8B-B14F-4D97-AF65-F5344CB8AC3E}">
        <p14:creationId xmlns:p14="http://schemas.microsoft.com/office/powerpoint/2010/main" val="132889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A0C847-CA99-73CC-96AB-8CAB6158EB4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0CC08CE-A93F-293C-A97D-50C117F24221}"/>
              </a:ext>
            </a:extLst>
          </p:cNvPr>
          <p:cNvSpPr>
            <a:spLocks noGrp="1"/>
          </p:cNvSpPr>
          <p:nvPr>
            <p:ph type="dt" sz="half" idx="10"/>
          </p:nvPr>
        </p:nvSpPr>
        <p:spPr/>
        <p:txBody>
          <a:bodyPr/>
          <a:lstStyle/>
          <a:p>
            <a:fld id="{543B183A-2C1C-1B41-8862-1C404018A840}" type="datetime1">
              <a:rPr lang="nb-NO" smtClean="0"/>
              <a:t>25.09.2022</a:t>
            </a:fld>
            <a:endParaRPr lang="nb-NO"/>
          </a:p>
        </p:txBody>
      </p:sp>
      <p:sp>
        <p:nvSpPr>
          <p:cNvPr id="4" name="Plassholder for bunntekst 3">
            <a:extLst>
              <a:ext uri="{FF2B5EF4-FFF2-40B4-BE49-F238E27FC236}">
                <a16:creationId xmlns:a16="http://schemas.microsoft.com/office/drawing/2014/main" id="{D3451EA8-DCE7-26BF-E6A7-C65B38CFA977}"/>
              </a:ext>
            </a:extLst>
          </p:cNvPr>
          <p:cNvSpPr>
            <a:spLocks noGrp="1"/>
          </p:cNvSpPr>
          <p:nvPr>
            <p:ph type="ftr" sz="quarter" idx="11"/>
          </p:nvPr>
        </p:nvSpPr>
        <p:spPr/>
        <p:txBody>
          <a:bodyPr/>
          <a:lstStyle/>
          <a:p>
            <a:r>
              <a:rPr lang="nb-NO"/>
              <a:t>RØRE Anne-Kristin Imenes</a:t>
            </a:r>
          </a:p>
        </p:txBody>
      </p:sp>
      <p:sp>
        <p:nvSpPr>
          <p:cNvPr id="5" name="Plassholder for lysbildenummer 4">
            <a:extLst>
              <a:ext uri="{FF2B5EF4-FFF2-40B4-BE49-F238E27FC236}">
                <a16:creationId xmlns:a16="http://schemas.microsoft.com/office/drawing/2014/main" id="{9974AC12-7A77-669A-9E7E-AB77387DDE0D}"/>
              </a:ext>
            </a:extLst>
          </p:cNvPr>
          <p:cNvSpPr>
            <a:spLocks noGrp="1"/>
          </p:cNvSpPr>
          <p:nvPr>
            <p:ph type="sldNum" sz="quarter" idx="12"/>
          </p:nvPr>
        </p:nvSpPr>
        <p:spPr/>
        <p:txBody>
          <a:bodyPr/>
          <a:lstStyle/>
          <a:p>
            <a:fld id="{7C764AE8-D20F-5248-84DF-7402813614F1}" type="slidenum">
              <a:rPr lang="nb-NO" smtClean="0"/>
              <a:t>‹#›</a:t>
            </a:fld>
            <a:endParaRPr lang="nb-NO"/>
          </a:p>
        </p:txBody>
      </p:sp>
    </p:spTree>
    <p:extLst>
      <p:ext uri="{BB962C8B-B14F-4D97-AF65-F5344CB8AC3E}">
        <p14:creationId xmlns:p14="http://schemas.microsoft.com/office/powerpoint/2010/main" val="188769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5EBF535-094C-DC59-7683-2CB7CD88FD50}"/>
              </a:ext>
            </a:extLst>
          </p:cNvPr>
          <p:cNvSpPr>
            <a:spLocks noGrp="1"/>
          </p:cNvSpPr>
          <p:nvPr>
            <p:ph type="dt" sz="half" idx="10"/>
          </p:nvPr>
        </p:nvSpPr>
        <p:spPr/>
        <p:txBody>
          <a:bodyPr/>
          <a:lstStyle/>
          <a:p>
            <a:fld id="{FCD19C6B-79CB-2B40-B9A4-A7C482E6DD94}" type="datetime1">
              <a:rPr lang="nb-NO" smtClean="0"/>
              <a:t>25.09.2022</a:t>
            </a:fld>
            <a:endParaRPr lang="nb-NO"/>
          </a:p>
        </p:txBody>
      </p:sp>
      <p:sp>
        <p:nvSpPr>
          <p:cNvPr id="3" name="Plassholder for bunntekst 2">
            <a:extLst>
              <a:ext uri="{FF2B5EF4-FFF2-40B4-BE49-F238E27FC236}">
                <a16:creationId xmlns:a16="http://schemas.microsoft.com/office/drawing/2014/main" id="{2A2CF15F-DA44-C879-8D83-1062315F8F5E}"/>
              </a:ext>
            </a:extLst>
          </p:cNvPr>
          <p:cNvSpPr>
            <a:spLocks noGrp="1"/>
          </p:cNvSpPr>
          <p:nvPr>
            <p:ph type="ftr" sz="quarter" idx="11"/>
          </p:nvPr>
        </p:nvSpPr>
        <p:spPr/>
        <p:txBody>
          <a:bodyPr/>
          <a:lstStyle/>
          <a:p>
            <a:r>
              <a:rPr lang="nb-NO"/>
              <a:t>RØRE Anne-Kristin Imenes</a:t>
            </a:r>
          </a:p>
        </p:txBody>
      </p:sp>
      <p:sp>
        <p:nvSpPr>
          <p:cNvPr id="4" name="Plassholder for lysbildenummer 3">
            <a:extLst>
              <a:ext uri="{FF2B5EF4-FFF2-40B4-BE49-F238E27FC236}">
                <a16:creationId xmlns:a16="http://schemas.microsoft.com/office/drawing/2014/main" id="{007393A3-A3C0-4F0A-C4BE-EEC82F35E9C7}"/>
              </a:ext>
            </a:extLst>
          </p:cNvPr>
          <p:cNvSpPr>
            <a:spLocks noGrp="1"/>
          </p:cNvSpPr>
          <p:nvPr>
            <p:ph type="sldNum" sz="quarter" idx="12"/>
          </p:nvPr>
        </p:nvSpPr>
        <p:spPr/>
        <p:txBody>
          <a:bodyPr/>
          <a:lstStyle/>
          <a:p>
            <a:fld id="{7C764AE8-D20F-5248-84DF-7402813614F1}" type="slidenum">
              <a:rPr lang="nb-NO" smtClean="0"/>
              <a:t>‹#›</a:t>
            </a:fld>
            <a:endParaRPr lang="nb-NO"/>
          </a:p>
        </p:txBody>
      </p:sp>
    </p:spTree>
    <p:extLst>
      <p:ext uri="{BB962C8B-B14F-4D97-AF65-F5344CB8AC3E}">
        <p14:creationId xmlns:p14="http://schemas.microsoft.com/office/powerpoint/2010/main" val="158687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3594E5-4162-F10F-F4C2-E28DF4A42E5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1F3563A-0A2F-FA8D-76E4-3E094E5189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392E2FC-A03C-85CD-BD4B-B1543E898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F7C0F75-285D-ABF3-1F56-754E02068ACA}"/>
              </a:ext>
            </a:extLst>
          </p:cNvPr>
          <p:cNvSpPr>
            <a:spLocks noGrp="1"/>
          </p:cNvSpPr>
          <p:nvPr>
            <p:ph type="dt" sz="half" idx="10"/>
          </p:nvPr>
        </p:nvSpPr>
        <p:spPr/>
        <p:txBody>
          <a:bodyPr/>
          <a:lstStyle/>
          <a:p>
            <a:fld id="{C7E9E48A-03F3-A74A-A3A8-9F71118F0BBF}" type="datetime1">
              <a:rPr lang="nb-NO" smtClean="0"/>
              <a:t>25.09.2022</a:t>
            </a:fld>
            <a:endParaRPr lang="nb-NO"/>
          </a:p>
        </p:txBody>
      </p:sp>
      <p:sp>
        <p:nvSpPr>
          <p:cNvPr id="6" name="Plassholder for bunntekst 5">
            <a:extLst>
              <a:ext uri="{FF2B5EF4-FFF2-40B4-BE49-F238E27FC236}">
                <a16:creationId xmlns:a16="http://schemas.microsoft.com/office/drawing/2014/main" id="{666F9D44-6638-682F-80ED-132337246344}"/>
              </a:ext>
            </a:extLst>
          </p:cNvPr>
          <p:cNvSpPr>
            <a:spLocks noGrp="1"/>
          </p:cNvSpPr>
          <p:nvPr>
            <p:ph type="ftr" sz="quarter" idx="11"/>
          </p:nvPr>
        </p:nvSpPr>
        <p:spPr/>
        <p:txBody>
          <a:bodyPr/>
          <a:lstStyle/>
          <a:p>
            <a:r>
              <a:rPr lang="nb-NO"/>
              <a:t>RØRE Anne-Kristin Imenes</a:t>
            </a:r>
          </a:p>
        </p:txBody>
      </p:sp>
      <p:sp>
        <p:nvSpPr>
          <p:cNvPr id="7" name="Plassholder for lysbildenummer 6">
            <a:extLst>
              <a:ext uri="{FF2B5EF4-FFF2-40B4-BE49-F238E27FC236}">
                <a16:creationId xmlns:a16="http://schemas.microsoft.com/office/drawing/2014/main" id="{17912691-8FF4-74BD-7657-7E2C968170DC}"/>
              </a:ext>
            </a:extLst>
          </p:cNvPr>
          <p:cNvSpPr>
            <a:spLocks noGrp="1"/>
          </p:cNvSpPr>
          <p:nvPr>
            <p:ph type="sldNum" sz="quarter" idx="12"/>
          </p:nvPr>
        </p:nvSpPr>
        <p:spPr/>
        <p:txBody>
          <a:bodyPr/>
          <a:lstStyle/>
          <a:p>
            <a:fld id="{7C764AE8-D20F-5248-84DF-7402813614F1}" type="slidenum">
              <a:rPr lang="nb-NO" smtClean="0"/>
              <a:t>‹#›</a:t>
            </a:fld>
            <a:endParaRPr lang="nb-NO"/>
          </a:p>
        </p:txBody>
      </p:sp>
    </p:spTree>
    <p:extLst>
      <p:ext uri="{BB962C8B-B14F-4D97-AF65-F5344CB8AC3E}">
        <p14:creationId xmlns:p14="http://schemas.microsoft.com/office/powerpoint/2010/main" val="278201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69C493-D4B2-82F1-133B-BAB78CDC9B5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9BC300B-6C71-1294-2815-72B12C6467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649FBC3-7D68-C30E-6B0F-FBB9FF67E2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D309F14-6EC6-D033-52AA-3B5216CB8AB1}"/>
              </a:ext>
            </a:extLst>
          </p:cNvPr>
          <p:cNvSpPr>
            <a:spLocks noGrp="1"/>
          </p:cNvSpPr>
          <p:nvPr>
            <p:ph type="dt" sz="half" idx="10"/>
          </p:nvPr>
        </p:nvSpPr>
        <p:spPr/>
        <p:txBody>
          <a:bodyPr/>
          <a:lstStyle/>
          <a:p>
            <a:fld id="{097B2E92-884F-034E-B708-8D264BA5B18E}" type="datetime1">
              <a:rPr lang="nb-NO" smtClean="0"/>
              <a:t>25.09.2022</a:t>
            </a:fld>
            <a:endParaRPr lang="nb-NO"/>
          </a:p>
        </p:txBody>
      </p:sp>
      <p:sp>
        <p:nvSpPr>
          <p:cNvPr id="6" name="Plassholder for bunntekst 5">
            <a:extLst>
              <a:ext uri="{FF2B5EF4-FFF2-40B4-BE49-F238E27FC236}">
                <a16:creationId xmlns:a16="http://schemas.microsoft.com/office/drawing/2014/main" id="{77F14231-DEFD-3CE2-8894-0A82AE92C44E}"/>
              </a:ext>
            </a:extLst>
          </p:cNvPr>
          <p:cNvSpPr>
            <a:spLocks noGrp="1"/>
          </p:cNvSpPr>
          <p:nvPr>
            <p:ph type="ftr" sz="quarter" idx="11"/>
          </p:nvPr>
        </p:nvSpPr>
        <p:spPr/>
        <p:txBody>
          <a:bodyPr/>
          <a:lstStyle/>
          <a:p>
            <a:r>
              <a:rPr lang="nb-NO"/>
              <a:t>RØRE Anne-Kristin Imenes</a:t>
            </a:r>
          </a:p>
        </p:txBody>
      </p:sp>
      <p:sp>
        <p:nvSpPr>
          <p:cNvPr id="7" name="Plassholder for lysbildenummer 6">
            <a:extLst>
              <a:ext uri="{FF2B5EF4-FFF2-40B4-BE49-F238E27FC236}">
                <a16:creationId xmlns:a16="http://schemas.microsoft.com/office/drawing/2014/main" id="{753C360C-A903-E150-874E-674FE5A426CF}"/>
              </a:ext>
            </a:extLst>
          </p:cNvPr>
          <p:cNvSpPr>
            <a:spLocks noGrp="1"/>
          </p:cNvSpPr>
          <p:nvPr>
            <p:ph type="sldNum" sz="quarter" idx="12"/>
          </p:nvPr>
        </p:nvSpPr>
        <p:spPr/>
        <p:txBody>
          <a:bodyPr/>
          <a:lstStyle/>
          <a:p>
            <a:fld id="{7C764AE8-D20F-5248-84DF-7402813614F1}" type="slidenum">
              <a:rPr lang="nb-NO" smtClean="0"/>
              <a:t>‹#›</a:t>
            </a:fld>
            <a:endParaRPr lang="nb-NO"/>
          </a:p>
        </p:txBody>
      </p:sp>
    </p:spTree>
    <p:extLst>
      <p:ext uri="{BB962C8B-B14F-4D97-AF65-F5344CB8AC3E}">
        <p14:creationId xmlns:p14="http://schemas.microsoft.com/office/powerpoint/2010/main" val="266064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363918B-E0C2-56A6-9839-ABD9D60E5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8EE9564-3621-C2E7-6748-CCC1736593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13E17F0-6747-FA52-D309-724EF0CD7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67B43-835C-FA47-A7B6-F98670999C31}" type="datetime1">
              <a:rPr lang="nb-NO" smtClean="0"/>
              <a:t>25.09.2022</a:t>
            </a:fld>
            <a:endParaRPr lang="nb-NO"/>
          </a:p>
        </p:txBody>
      </p:sp>
      <p:sp>
        <p:nvSpPr>
          <p:cNvPr id="5" name="Plassholder for bunntekst 4">
            <a:extLst>
              <a:ext uri="{FF2B5EF4-FFF2-40B4-BE49-F238E27FC236}">
                <a16:creationId xmlns:a16="http://schemas.microsoft.com/office/drawing/2014/main" id="{DBE46735-D4E5-A826-0D91-DD5665F1EC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RØRE Anne-Kristin Imenes</a:t>
            </a:r>
          </a:p>
        </p:txBody>
      </p:sp>
      <p:sp>
        <p:nvSpPr>
          <p:cNvPr id="6" name="Plassholder for lysbildenummer 5">
            <a:extLst>
              <a:ext uri="{FF2B5EF4-FFF2-40B4-BE49-F238E27FC236}">
                <a16:creationId xmlns:a16="http://schemas.microsoft.com/office/drawing/2014/main" id="{9DC4401B-D5F2-26A8-C7FF-EAC00EEEE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64AE8-D20F-5248-84DF-7402813614F1}" type="slidenum">
              <a:rPr lang="nb-NO" smtClean="0"/>
              <a:t>‹#›</a:t>
            </a:fld>
            <a:endParaRPr lang="nb-NO"/>
          </a:p>
        </p:txBody>
      </p:sp>
    </p:spTree>
    <p:extLst>
      <p:ext uri="{BB962C8B-B14F-4D97-AF65-F5344CB8AC3E}">
        <p14:creationId xmlns:p14="http://schemas.microsoft.com/office/powerpoint/2010/main" val="2443034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avsentralen.no/opptak.php?id=4039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81B07C-A15C-A793-7E99-205BF9DE7023}"/>
              </a:ext>
            </a:extLst>
          </p:cNvPr>
          <p:cNvSpPr>
            <a:spLocks noGrp="1"/>
          </p:cNvSpPr>
          <p:nvPr>
            <p:ph type="ctrTitle"/>
          </p:nvPr>
        </p:nvSpPr>
        <p:spPr>
          <a:xfrm>
            <a:off x="1604386" y="3333000"/>
            <a:ext cx="9144000" cy="2387600"/>
          </a:xfrm>
        </p:spPr>
        <p:txBody>
          <a:bodyPr>
            <a:normAutofit/>
          </a:bodyPr>
          <a:lstStyle/>
          <a:p>
            <a:r>
              <a:rPr lang="nb-NO" dirty="0"/>
              <a:t>Søvn – del 1</a:t>
            </a:r>
            <a:br>
              <a:rPr lang="nb-NO" dirty="0"/>
            </a:br>
            <a:r>
              <a:rPr lang="nb-NO" dirty="0"/>
              <a:t>Hvorfor trenger vi å sove?</a:t>
            </a:r>
          </a:p>
        </p:txBody>
      </p:sp>
      <p:pic>
        <p:nvPicPr>
          <p:cNvPr id="8" name="Bilde 7" descr="Et bilde som inneholder tekst, skilt, utklipp&#10;&#10;Automatisk generert beskrivelse">
            <a:extLst>
              <a:ext uri="{FF2B5EF4-FFF2-40B4-BE49-F238E27FC236}">
                <a16:creationId xmlns:a16="http://schemas.microsoft.com/office/drawing/2014/main" id="{07C7C384-B003-0014-3ACA-13659AB0BDB6}"/>
              </a:ext>
            </a:extLst>
          </p:cNvPr>
          <p:cNvPicPr>
            <a:picLocks noChangeAspect="1"/>
          </p:cNvPicPr>
          <p:nvPr/>
        </p:nvPicPr>
        <p:blipFill>
          <a:blip r:embed="rId2"/>
          <a:stretch>
            <a:fillRect/>
          </a:stretch>
        </p:blipFill>
        <p:spPr>
          <a:xfrm>
            <a:off x="4940300" y="1137400"/>
            <a:ext cx="1905323" cy="1895684"/>
          </a:xfrm>
          <a:prstGeom prst="rect">
            <a:avLst/>
          </a:prstGeom>
        </p:spPr>
      </p:pic>
    </p:spTree>
    <p:extLst>
      <p:ext uri="{BB962C8B-B14F-4D97-AF65-F5344CB8AC3E}">
        <p14:creationId xmlns:p14="http://schemas.microsoft.com/office/powerpoint/2010/main" val="390297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74423" y="715702"/>
            <a:ext cx="9875520" cy="1143000"/>
          </a:xfrm>
        </p:spPr>
        <p:txBody>
          <a:bodyPr>
            <a:normAutofit fontScale="90000"/>
          </a:bodyPr>
          <a:lstStyle/>
          <a:p>
            <a:pPr>
              <a:defRPr/>
            </a:pPr>
            <a:r>
              <a:rPr lang="nb-NO" dirty="0"/>
              <a:t>Utdrag BBC-dokumentar: Den viktige søvnen</a:t>
            </a:r>
          </a:p>
        </p:txBody>
      </p:sp>
      <p:pic>
        <p:nvPicPr>
          <p:cNvPr id="34818"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313514" y="1858702"/>
            <a:ext cx="7149330" cy="3799915"/>
          </a:xfrm>
        </p:spPr>
      </p:pic>
      <p:sp>
        <p:nvSpPr>
          <p:cNvPr id="3" name="TekstSylinder 2">
            <a:extLst>
              <a:ext uri="{FF2B5EF4-FFF2-40B4-BE49-F238E27FC236}">
                <a16:creationId xmlns:a16="http://schemas.microsoft.com/office/drawing/2014/main" id="{4FE8C2D2-B005-AB4E-A4FB-373C2D740343}"/>
              </a:ext>
            </a:extLst>
          </p:cNvPr>
          <p:cNvSpPr txBox="1"/>
          <p:nvPr/>
        </p:nvSpPr>
        <p:spPr>
          <a:xfrm>
            <a:off x="1115568" y="5772966"/>
            <a:ext cx="8816388" cy="369332"/>
          </a:xfrm>
          <a:prstGeom prst="rect">
            <a:avLst/>
          </a:prstGeom>
          <a:noFill/>
        </p:spPr>
        <p:txBody>
          <a:bodyPr wrap="none" rtlCol="0">
            <a:spAutoFit/>
          </a:bodyPr>
          <a:lstStyle/>
          <a:p>
            <a:r>
              <a:rPr lang="nb-NO" dirty="0"/>
              <a:t>Kan lastes ned fra AV-sentralen i Kristiansand </a:t>
            </a:r>
            <a:r>
              <a:rPr lang="nb-NO" dirty="0">
                <a:hlinkClick r:id="rId4"/>
              </a:rPr>
              <a:t>https://avsentralen.no/opptak.php?id=40396</a:t>
            </a:r>
            <a:r>
              <a:rPr lang="nb-NO" dirty="0"/>
              <a:t> </a:t>
            </a:r>
          </a:p>
        </p:txBody>
      </p:sp>
      <p:pic>
        <p:nvPicPr>
          <p:cNvPr id="4" name="Bilde 3" descr="Et bilde som inneholder tekst, skilt, utklipp&#10;&#10;Automatisk generert beskrivelse">
            <a:extLst>
              <a:ext uri="{FF2B5EF4-FFF2-40B4-BE49-F238E27FC236}">
                <a16:creationId xmlns:a16="http://schemas.microsoft.com/office/drawing/2014/main" id="{8CD54CFC-DD2B-67DD-A24F-EDC9647D92E9}"/>
              </a:ext>
            </a:extLst>
          </p:cNvPr>
          <p:cNvPicPr>
            <a:picLocks noChangeAspect="1"/>
          </p:cNvPicPr>
          <p:nvPr/>
        </p:nvPicPr>
        <p:blipFill>
          <a:blip r:embed="rId5"/>
          <a:stretch>
            <a:fillRect/>
          </a:stretch>
        </p:blipFill>
        <p:spPr>
          <a:xfrm>
            <a:off x="10987088" y="5714114"/>
            <a:ext cx="828992" cy="824798"/>
          </a:xfrm>
          <a:prstGeom prst="rect">
            <a:avLst/>
          </a:prstGeom>
        </p:spPr>
      </p:pic>
      <p:sp>
        <p:nvSpPr>
          <p:cNvPr id="5" name="Plassholder for bunntekst 4">
            <a:extLst>
              <a:ext uri="{FF2B5EF4-FFF2-40B4-BE49-F238E27FC236}">
                <a16:creationId xmlns:a16="http://schemas.microsoft.com/office/drawing/2014/main" id="{3C0A3D35-C3A4-5CC1-4E1D-B33636F30497}"/>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B24DAECD-A054-C330-6ACD-953E498B890B}"/>
              </a:ext>
            </a:extLst>
          </p:cNvPr>
          <p:cNvSpPr>
            <a:spLocks noGrp="1"/>
          </p:cNvSpPr>
          <p:nvPr>
            <p:ph type="sldNum" sz="quarter" idx="12"/>
          </p:nvPr>
        </p:nvSpPr>
        <p:spPr/>
        <p:txBody>
          <a:bodyPr/>
          <a:lstStyle/>
          <a:p>
            <a:fld id="{7C764AE8-D20F-5248-84DF-7402813614F1}" type="slidenum">
              <a:rPr lang="nb-NO" smtClean="0"/>
              <a:t>10</a:t>
            </a:fld>
            <a:endParaRPr lang="nb-NO"/>
          </a:p>
        </p:txBody>
      </p:sp>
    </p:spTree>
    <p:extLst>
      <p:ext uri="{BB962C8B-B14F-4D97-AF65-F5344CB8AC3E}">
        <p14:creationId xmlns:p14="http://schemas.microsoft.com/office/powerpoint/2010/main" val="3270951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150533" y="246591"/>
            <a:ext cx="5788092" cy="6183860"/>
          </a:xfrm>
        </p:spPr>
      </p:pic>
      <p:pic>
        <p:nvPicPr>
          <p:cNvPr id="3" name="Bilde 2" descr="Et bilde som inneholder tekst, skilt, utklipp&#10;&#10;Automatisk generert beskrivelse">
            <a:extLst>
              <a:ext uri="{FF2B5EF4-FFF2-40B4-BE49-F238E27FC236}">
                <a16:creationId xmlns:a16="http://schemas.microsoft.com/office/drawing/2014/main" id="{8703410A-F581-5A06-391B-886F2149925B}"/>
              </a:ext>
            </a:extLst>
          </p:cNvPr>
          <p:cNvPicPr>
            <a:picLocks noChangeAspect="1"/>
          </p:cNvPicPr>
          <p:nvPr/>
        </p:nvPicPr>
        <p:blipFill>
          <a:blip r:embed="rId4"/>
          <a:stretch>
            <a:fillRect/>
          </a:stretch>
        </p:blipFill>
        <p:spPr>
          <a:xfrm>
            <a:off x="10987088" y="5714114"/>
            <a:ext cx="828992" cy="824798"/>
          </a:xfrm>
          <a:prstGeom prst="rect">
            <a:avLst/>
          </a:prstGeom>
        </p:spPr>
      </p:pic>
      <p:sp>
        <p:nvSpPr>
          <p:cNvPr id="5" name="Plassholder for bunntekst 4">
            <a:extLst>
              <a:ext uri="{FF2B5EF4-FFF2-40B4-BE49-F238E27FC236}">
                <a16:creationId xmlns:a16="http://schemas.microsoft.com/office/drawing/2014/main" id="{A7810ADC-76D7-6D17-6B82-1636E048753E}"/>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DE129D09-5847-F032-5597-EC80B51C3F02}"/>
              </a:ext>
            </a:extLst>
          </p:cNvPr>
          <p:cNvSpPr>
            <a:spLocks noGrp="1"/>
          </p:cNvSpPr>
          <p:nvPr>
            <p:ph type="sldNum" sz="quarter" idx="12"/>
          </p:nvPr>
        </p:nvSpPr>
        <p:spPr/>
        <p:txBody>
          <a:bodyPr/>
          <a:lstStyle/>
          <a:p>
            <a:fld id="{7C764AE8-D20F-5248-84DF-7402813614F1}" type="slidenum">
              <a:rPr lang="nb-NO" smtClean="0"/>
              <a:t>11</a:t>
            </a:fld>
            <a:endParaRPr lang="nb-NO"/>
          </a:p>
        </p:txBody>
      </p:sp>
    </p:spTree>
    <p:extLst>
      <p:ext uri="{BB962C8B-B14F-4D97-AF65-F5344CB8AC3E}">
        <p14:creationId xmlns:p14="http://schemas.microsoft.com/office/powerpoint/2010/main" val="411651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632219-F30E-DC4A-A8DB-39A3FC8E09BC}"/>
              </a:ext>
            </a:extLst>
          </p:cNvPr>
          <p:cNvSpPr>
            <a:spLocks noGrp="1"/>
          </p:cNvSpPr>
          <p:nvPr>
            <p:ph type="title"/>
          </p:nvPr>
        </p:nvSpPr>
        <p:spPr>
          <a:xfrm>
            <a:off x="1847190" y="990939"/>
            <a:ext cx="4620584" cy="4567137"/>
          </a:xfrm>
        </p:spPr>
        <p:txBody>
          <a:bodyPr vert="horz" lIns="91440" tIns="45720" rIns="91440" bIns="45720" rtlCol="0" anchor="b">
            <a:normAutofit/>
          </a:bodyPr>
          <a:lstStyle/>
          <a:p>
            <a:r>
              <a:rPr lang="nb-NO" sz="3400" kern="1200" dirty="0">
                <a:solidFill>
                  <a:schemeClr val="tx1"/>
                </a:solidFill>
                <a:latin typeface="+mj-lt"/>
                <a:ea typeface="+mj-ea"/>
                <a:cs typeface="+mj-cs"/>
              </a:rPr>
              <a:t>“Så forsto jeg først senere </a:t>
            </a:r>
            <a:br>
              <a:rPr lang="nb-NO" sz="3400" kern="1200" dirty="0">
                <a:solidFill>
                  <a:schemeClr val="tx1"/>
                </a:solidFill>
                <a:latin typeface="+mj-lt"/>
                <a:ea typeface="+mj-ea"/>
                <a:cs typeface="+mj-cs"/>
              </a:rPr>
            </a:br>
            <a:r>
              <a:rPr lang="nb-NO" sz="3400" kern="1200" dirty="0">
                <a:solidFill>
                  <a:schemeClr val="tx1"/>
                </a:solidFill>
                <a:latin typeface="+mj-lt"/>
                <a:ea typeface="+mj-ea"/>
                <a:cs typeface="+mj-cs"/>
              </a:rPr>
              <a:t>at </a:t>
            </a:r>
            <a:r>
              <a:rPr lang="nb-NO" sz="3400" kern="1200" dirty="0" err="1">
                <a:solidFill>
                  <a:schemeClr val="tx1"/>
                </a:solidFill>
                <a:latin typeface="+mj-lt"/>
                <a:ea typeface="+mj-ea"/>
                <a:cs typeface="+mj-cs"/>
              </a:rPr>
              <a:t>paracet</a:t>
            </a:r>
            <a:r>
              <a:rPr lang="nb-NO" sz="3400" kern="1200" dirty="0">
                <a:solidFill>
                  <a:schemeClr val="tx1"/>
                </a:solidFill>
                <a:latin typeface="+mj-lt"/>
                <a:ea typeface="+mj-ea"/>
                <a:cs typeface="+mj-cs"/>
              </a:rPr>
              <a:t> ikke var så lurt, </a:t>
            </a:r>
            <a:br>
              <a:rPr lang="nb-NO" sz="3400" kern="1200" dirty="0">
                <a:solidFill>
                  <a:schemeClr val="tx1"/>
                </a:solidFill>
                <a:latin typeface="+mj-lt"/>
                <a:ea typeface="+mj-ea"/>
                <a:cs typeface="+mj-cs"/>
              </a:rPr>
            </a:br>
            <a:r>
              <a:rPr lang="nb-NO" sz="3400" kern="1200" dirty="0">
                <a:solidFill>
                  <a:schemeClr val="tx1"/>
                </a:solidFill>
                <a:latin typeface="+mj-lt"/>
                <a:ea typeface="+mj-ea"/>
                <a:cs typeface="+mj-cs"/>
              </a:rPr>
              <a:t>og at smertestillende </a:t>
            </a:r>
            <a:br>
              <a:rPr lang="nb-NO" sz="3400" kern="1200" dirty="0">
                <a:solidFill>
                  <a:schemeClr val="tx1"/>
                </a:solidFill>
                <a:latin typeface="+mj-lt"/>
                <a:ea typeface="+mj-ea"/>
                <a:cs typeface="+mj-cs"/>
              </a:rPr>
            </a:br>
            <a:r>
              <a:rPr lang="nb-NO" sz="3400" kern="1200" dirty="0">
                <a:solidFill>
                  <a:schemeClr val="tx1"/>
                </a:solidFill>
                <a:latin typeface="+mj-lt"/>
                <a:ea typeface="+mj-ea"/>
                <a:cs typeface="+mj-cs"/>
              </a:rPr>
              <a:t>faktisk kan gi </a:t>
            </a:r>
            <a:br>
              <a:rPr lang="nb-NO" sz="3400" kern="1200" dirty="0">
                <a:solidFill>
                  <a:schemeClr val="tx1"/>
                </a:solidFill>
                <a:latin typeface="+mj-lt"/>
                <a:ea typeface="+mj-ea"/>
                <a:cs typeface="+mj-cs"/>
              </a:rPr>
            </a:br>
            <a:r>
              <a:rPr lang="nb-NO" sz="3400" kern="1200" dirty="0">
                <a:solidFill>
                  <a:schemeClr val="tx1"/>
                </a:solidFill>
                <a:latin typeface="+mj-lt"/>
                <a:ea typeface="+mj-ea"/>
                <a:cs typeface="+mj-cs"/>
              </a:rPr>
              <a:t>mer hodepine over tid.”</a:t>
            </a:r>
            <a:br>
              <a:rPr lang="en-US" sz="3400" kern="1200" dirty="0">
                <a:solidFill>
                  <a:schemeClr val="tx1"/>
                </a:solidFill>
                <a:latin typeface="+mj-lt"/>
                <a:ea typeface="+mj-ea"/>
                <a:cs typeface="+mj-cs"/>
              </a:rPr>
            </a:br>
            <a:endParaRPr lang="en-US" sz="3400" kern="1200" dirty="0">
              <a:solidFill>
                <a:schemeClr val="tx1"/>
              </a:solidFill>
              <a:latin typeface="+mj-lt"/>
              <a:ea typeface="+mj-ea"/>
              <a:cs typeface="+mj-cs"/>
            </a:endParaRPr>
          </a:p>
        </p:txBody>
      </p:sp>
      <p:pic>
        <p:nvPicPr>
          <p:cNvPr id="5" name="Bilde 4">
            <a:extLst>
              <a:ext uri="{FF2B5EF4-FFF2-40B4-BE49-F238E27FC236}">
                <a16:creationId xmlns:a16="http://schemas.microsoft.com/office/drawing/2014/main" id="{3376E351-068F-E744-A8B3-8062BF452C20}"/>
              </a:ext>
            </a:extLst>
          </p:cNvPr>
          <p:cNvPicPr>
            <a:picLocks noChangeAspect="1"/>
          </p:cNvPicPr>
          <p:nvPr/>
        </p:nvPicPr>
        <p:blipFill>
          <a:blip r:embed="rId3"/>
          <a:stretch>
            <a:fillRect/>
          </a:stretch>
        </p:blipFill>
        <p:spPr>
          <a:xfrm>
            <a:off x="7809976" y="643467"/>
            <a:ext cx="2534834" cy="5571066"/>
          </a:xfrm>
          <a:prstGeom prst="rect">
            <a:avLst/>
          </a:prstGeom>
        </p:spPr>
      </p:pic>
      <p:pic>
        <p:nvPicPr>
          <p:cNvPr id="3" name="Bilde 2" descr="Et bilde som inneholder tekst, skilt, utklipp&#10;&#10;Automatisk generert beskrivelse">
            <a:extLst>
              <a:ext uri="{FF2B5EF4-FFF2-40B4-BE49-F238E27FC236}">
                <a16:creationId xmlns:a16="http://schemas.microsoft.com/office/drawing/2014/main" id="{A27A7E90-A64B-D93D-61E6-DFB5EE6EA31F}"/>
              </a:ext>
            </a:extLst>
          </p:cNvPr>
          <p:cNvPicPr>
            <a:picLocks noChangeAspect="1"/>
          </p:cNvPicPr>
          <p:nvPr/>
        </p:nvPicPr>
        <p:blipFill>
          <a:blip r:embed="rId4"/>
          <a:stretch>
            <a:fillRect/>
          </a:stretch>
        </p:blipFill>
        <p:spPr>
          <a:xfrm>
            <a:off x="10987088" y="5714114"/>
            <a:ext cx="828992" cy="824798"/>
          </a:xfrm>
          <a:prstGeom prst="rect">
            <a:avLst/>
          </a:prstGeom>
        </p:spPr>
      </p:pic>
      <p:sp>
        <p:nvSpPr>
          <p:cNvPr id="4" name="Plassholder for bunntekst 3">
            <a:extLst>
              <a:ext uri="{FF2B5EF4-FFF2-40B4-BE49-F238E27FC236}">
                <a16:creationId xmlns:a16="http://schemas.microsoft.com/office/drawing/2014/main" id="{A03E5993-27FB-CAF9-0AA3-89BA346839E8}"/>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2559492C-03CA-7656-765E-68124344A590}"/>
              </a:ext>
            </a:extLst>
          </p:cNvPr>
          <p:cNvSpPr>
            <a:spLocks noGrp="1"/>
          </p:cNvSpPr>
          <p:nvPr>
            <p:ph type="sldNum" sz="quarter" idx="12"/>
          </p:nvPr>
        </p:nvSpPr>
        <p:spPr/>
        <p:txBody>
          <a:bodyPr/>
          <a:lstStyle/>
          <a:p>
            <a:fld id="{7C764AE8-D20F-5248-84DF-7402813614F1}" type="slidenum">
              <a:rPr lang="nb-NO" smtClean="0"/>
              <a:t>12</a:t>
            </a:fld>
            <a:endParaRPr lang="nb-NO"/>
          </a:p>
        </p:txBody>
      </p:sp>
    </p:spTree>
    <p:extLst>
      <p:ext uri="{BB962C8B-B14F-4D97-AF65-F5344CB8AC3E}">
        <p14:creationId xmlns:p14="http://schemas.microsoft.com/office/powerpoint/2010/main" val="355025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person&#10;&#10;Automatisk generert beskrivelse">
            <a:extLst>
              <a:ext uri="{FF2B5EF4-FFF2-40B4-BE49-F238E27FC236}">
                <a16:creationId xmlns:a16="http://schemas.microsoft.com/office/drawing/2014/main" id="{CCC9F838-37E5-FE49-A76A-C785EF88455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3" name="Bilde 2" descr="Et bilde som inneholder vann, plante, dekorert&#10;&#10;Automatisk generert beskrivelse">
            <a:extLst>
              <a:ext uri="{FF2B5EF4-FFF2-40B4-BE49-F238E27FC236}">
                <a16:creationId xmlns:a16="http://schemas.microsoft.com/office/drawing/2014/main" id="{E9C21505-6624-4C4F-98A6-B2C3349D8830}"/>
              </a:ext>
            </a:extLst>
          </p:cNvPr>
          <p:cNvPicPr>
            <a:picLocks noChangeAspect="1"/>
          </p:cNvPicPr>
          <p:nvPr/>
        </p:nvPicPr>
        <p:blipFill>
          <a:blip r:embed="rId4"/>
          <a:stretch>
            <a:fillRect/>
          </a:stretch>
        </p:blipFill>
        <p:spPr>
          <a:xfrm>
            <a:off x="7478776" y="0"/>
            <a:ext cx="4711700" cy="3606800"/>
          </a:xfrm>
          <a:prstGeom prst="rect">
            <a:avLst/>
          </a:prstGeom>
        </p:spPr>
      </p:pic>
      <p:sp>
        <p:nvSpPr>
          <p:cNvPr id="4" name="TekstSylinder 3">
            <a:extLst>
              <a:ext uri="{FF2B5EF4-FFF2-40B4-BE49-F238E27FC236}">
                <a16:creationId xmlns:a16="http://schemas.microsoft.com/office/drawing/2014/main" id="{63DC09CE-125E-2A46-AED8-0EBD73F1D1C8}"/>
              </a:ext>
            </a:extLst>
          </p:cNvPr>
          <p:cNvSpPr txBox="1"/>
          <p:nvPr/>
        </p:nvSpPr>
        <p:spPr>
          <a:xfrm>
            <a:off x="8411029" y="3849914"/>
            <a:ext cx="3259418" cy="523220"/>
          </a:xfrm>
          <a:prstGeom prst="rect">
            <a:avLst/>
          </a:prstGeom>
          <a:noFill/>
        </p:spPr>
        <p:txBody>
          <a:bodyPr wrap="none" rtlCol="0">
            <a:spAutoFit/>
          </a:bodyPr>
          <a:lstStyle/>
          <a:p>
            <a:r>
              <a:rPr lang="nb-NO" sz="2800" dirty="0">
                <a:solidFill>
                  <a:schemeClr val="bg1"/>
                </a:solidFill>
              </a:rPr>
              <a:t>Naturlige drepeceller</a:t>
            </a:r>
          </a:p>
        </p:txBody>
      </p:sp>
      <p:sp>
        <p:nvSpPr>
          <p:cNvPr id="2" name="Plassholder for bunntekst 1">
            <a:extLst>
              <a:ext uri="{FF2B5EF4-FFF2-40B4-BE49-F238E27FC236}">
                <a16:creationId xmlns:a16="http://schemas.microsoft.com/office/drawing/2014/main" id="{9E9DB45B-098A-08C8-DE7D-3486624EC8C1}"/>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F56A10EF-664E-4007-8B74-6C882AE02B46}"/>
              </a:ext>
            </a:extLst>
          </p:cNvPr>
          <p:cNvSpPr>
            <a:spLocks noGrp="1"/>
          </p:cNvSpPr>
          <p:nvPr>
            <p:ph type="sldNum" sz="quarter" idx="12"/>
          </p:nvPr>
        </p:nvSpPr>
        <p:spPr/>
        <p:txBody>
          <a:bodyPr/>
          <a:lstStyle/>
          <a:p>
            <a:fld id="{7C764AE8-D20F-5248-84DF-7402813614F1}" type="slidenum">
              <a:rPr lang="nb-NO" smtClean="0"/>
              <a:t>13</a:t>
            </a:fld>
            <a:endParaRPr lang="nb-NO"/>
          </a:p>
        </p:txBody>
      </p:sp>
    </p:spTree>
    <p:extLst>
      <p:ext uri="{BB962C8B-B14F-4D97-AF65-F5344CB8AC3E}">
        <p14:creationId xmlns:p14="http://schemas.microsoft.com/office/powerpoint/2010/main" val="276575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normAutofit/>
          </a:bodyPr>
          <a:lstStyle/>
          <a:p>
            <a:r>
              <a:rPr lang="nb-NO" sz="4800" b="1" dirty="0">
                <a:latin typeface="+mn-lt"/>
              </a:rPr>
              <a:t>Lite søvn – økt risiko for depresjon </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dirty="0"/>
          </a:p>
        </p:txBody>
      </p:sp>
      <p:pic>
        <p:nvPicPr>
          <p:cNvPr id="9" name="Plassholder for innhold 3" descr="Skjermbilde 2014-02-10 kl. 15.10.23.png"/>
          <p:cNvPicPr>
            <a:picLocks noChangeAspect="1"/>
          </p:cNvPicPr>
          <p:nvPr/>
        </p:nvPicPr>
        <p:blipFill>
          <a:blip r:embed="rId3" cstate="email">
            <a:extLst>
              <a:ext uri="{28A0092B-C50C-407E-A947-70E740481C1C}">
                <a14:useLocalDpi xmlns:a14="http://schemas.microsoft.com/office/drawing/2010/main"/>
              </a:ext>
            </a:extLst>
          </a:blip>
          <a:srcRect t="-9825" b="-9825"/>
          <a:stretch>
            <a:fillRect/>
          </a:stretch>
        </p:blipFill>
        <p:spPr>
          <a:xfrm>
            <a:off x="746209" y="1132609"/>
            <a:ext cx="10025423" cy="4990506"/>
          </a:xfrm>
          <a:prstGeom prst="rect">
            <a:avLst/>
          </a:prstGeom>
        </p:spPr>
      </p:pic>
      <p:sp>
        <p:nvSpPr>
          <p:cNvPr id="4" name="TekstSylinder 3">
            <a:extLst>
              <a:ext uri="{FF2B5EF4-FFF2-40B4-BE49-F238E27FC236}">
                <a16:creationId xmlns:a16="http://schemas.microsoft.com/office/drawing/2014/main" id="{C101BD73-9509-4E2D-8E32-EB431417A0C3}"/>
              </a:ext>
            </a:extLst>
          </p:cNvPr>
          <p:cNvSpPr txBox="1"/>
          <p:nvPr/>
        </p:nvSpPr>
        <p:spPr>
          <a:xfrm>
            <a:off x="751460" y="5707616"/>
            <a:ext cx="5344540" cy="830997"/>
          </a:xfrm>
          <a:prstGeom prst="rect">
            <a:avLst/>
          </a:prstGeom>
          <a:noFill/>
        </p:spPr>
        <p:txBody>
          <a:bodyPr wrap="none" rtlCol="0">
            <a:spAutoFit/>
          </a:bodyPr>
          <a:lstStyle/>
          <a:p>
            <a:r>
              <a:rPr lang="nb-NO" sz="4800" b="1" dirty="0"/>
              <a:t>Råd: Sov 8,5-9 timer</a:t>
            </a:r>
          </a:p>
        </p:txBody>
      </p:sp>
      <p:pic>
        <p:nvPicPr>
          <p:cNvPr id="5" name="Bilde 4" descr="Et bilde som inneholder tekst, skilt, utklipp&#10;&#10;Automatisk generert beskrivelse">
            <a:extLst>
              <a:ext uri="{FF2B5EF4-FFF2-40B4-BE49-F238E27FC236}">
                <a16:creationId xmlns:a16="http://schemas.microsoft.com/office/drawing/2014/main" id="{B87150ED-F77E-AD67-A333-CF560CB9EB58}"/>
              </a:ext>
            </a:extLst>
          </p:cNvPr>
          <p:cNvPicPr>
            <a:picLocks noChangeAspect="1"/>
          </p:cNvPicPr>
          <p:nvPr/>
        </p:nvPicPr>
        <p:blipFill>
          <a:blip r:embed="rId4"/>
          <a:stretch>
            <a:fillRect/>
          </a:stretch>
        </p:blipFill>
        <p:spPr>
          <a:xfrm>
            <a:off x="10987088" y="5714114"/>
            <a:ext cx="828992" cy="824798"/>
          </a:xfrm>
          <a:prstGeom prst="rect">
            <a:avLst/>
          </a:prstGeom>
        </p:spPr>
      </p:pic>
      <p:sp>
        <p:nvSpPr>
          <p:cNvPr id="6" name="Plassholder for bunntekst 5">
            <a:extLst>
              <a:ext uri="{FF2B5EF4-FFF2-40B4-BE49-F238E27FC236}">
                <a16:creationId xmlns:a16="http://schemas.microsoft.com/office/drawing/2014/main" id="{7A0D86F8-1024-BE5D-724D-D4EDA52731F9}"/>
              </a:ext>
            </a:extLst>
          </p:cNvPr>
          <p:cNvSpPr>
            <a:spLocks noGrp="1"/>
          </p:cNvSpPr>
          <p:nvPr>
            <p:ph type="ftr" sz="quarter" idx="11"/>
          </p:nvPr>
        </p:nvSpPr>
        <p:spPr/>
        <p:txBody>
          <a:bodyPr/>
          <a:lstStyle/>
          <a:p>
            <a:r>
              <a:rPr lang="nb-NO"/>
              <a:t>RØRE Anne-Kristin Imenes</a:t>
            </a:r>
          </a:p>
        </p:txBody>
      </p:sp>
      <p:sp>
        <p:nvSpPr>
          <p:cNvPr id="7" name="Plassholder for lysbildenummer 6">
            <a:extLst>
              <a:ext uri="{FF2B5EF4-FFF2-40B4-BE49-F238E27FC236}">
                <a16:creationId xmlns:a16="http://schemas.microsoft.com/office/drawing/2014/main" id="{1AD383A8-03C3-92DE-46E4-3A7E2A055C2B}"/>
              </a:ext>
            </a:extLst>
          </p:cNvPr>
          <p:cNvSpPr>
            <a:spLocks noGrp="1"/>
          </p:cNvSpPr>
          <p:nvPr>
            <p:ph type="sldNum" sz="quarter" idx="12"/>
          </p:nvPr>
        </p:nvSpPr>
        <p:spPr/>
        <p:txBody>
          <a:bodyPr/>
          <a:lstStyle/>
          <a:p>
            <a:fld id="{7C764AE8-D20F-5248-84DF-7402813614F1}" type="slidenum">
              <a:rPr lang="nb-NO" smtClean="0"/>
              <a:t>14</a:t>
            </a:fld>
            <a:endParaRPr lang="nb-NO"/>
          </a:p>
        </p:txBody>
      </p:sp>
    </p:spTree>
    <p:extLst>
      <p:ext uri="{BB962C8B-B14F-4D97-AF65-F5344CB8AC3E}">
        <p14:creationId xmlns:p14="http://schemas.microsoft.com/office/powerpoint/2010/main" val="1653597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223634" cy="7861979"/>
          </a:xfrm>
          <a:prstGeom prst="rect">
            <a:avLst/>
          </a:prstGeom>
        </p:spPr>
      </p:pic>
      <p:sp>
        <p:nvSpPr>
          <p:cNvPr id="5" name="TekstSylinder 4"/>
          <p:cNvSpPr txBox="1"/>
          <p:nvPr/>
        </p:nvSpPr>
        <p:spPr>
          <a:xfrm>
            <a:off x="963931" y="712268"/>
            <a:ext cx="4970033" cy="4093428"/>
          </a:xfrm>
          <a:prstGeom prst="rect">
            <a:avLst/>
          </a:prstGeom>
          <a:noFill/>
        </p:spPr>
        <p:txBody>
          <a:bodyPr wrap="square" rtlCol="0">
            <a:spAutoFit/>
          </a:bodyPr>
          <a:lstStyle/>
          <a:p>
            <a:r>
              <a:rPr lang="nb-NO" sz="3600" b="1" dirty="0">
                <a:ea typeface="Comic Sans MS" charset="0"/>
                <a:cs typeface="Comic Sans MS" charset="0"/>
              </a:rPr>
              <a:t>For å få </a:t>
            </a:r>
          </a:p>
          <a:p>
            <a:r>
              <a:rPr lang="nb-NO" sz="4400" b="1" dirty="0">
                <a:ea typeface="Comic Sans MS" charset="0"/>
                <a:cs typeface="Comic Sans MS" charset="0"/>
              </a:rPr>
              <a:t>SØVNTRYKK </a:t>
            </a:r>
          </a:p>
          <a:p>
            <a:r>
              <a:rPr lang="nb-NO" sz="3600" b="1" dirty="0">
                <a:ea typeface="Comic Sans MS" charset="0"/>
                <a:cs typeface="Comic Sans MS" charset="0"/>
              </a:rPr>
              <a:t>kan du:</a:t>
            </a:r>
          </a:p>
          <a:p>
            <a:pPr marL="685800" indent="-685800">
              <a:buFontTx/>
              <a:buChar char="-"/>
            </a:pPr>
            <a:r>
              <a:rPr lang="nb-NO" sz="3600" b="1" dirty="0">
                <a:ea typeface="Comic Sans MS" charset="0"/>
                <a:cs typeface="Comic Sans MS" charset="0"/>
              </a:rPr>
              <a:t>Stå opp til samme tid</a:t>
            </a:r>
          </a:p>
          <a:p>
            <a:pPr marL="685800" indent="-685800">
              <a:buFontTx/>
              <a:buChar char="-"/>
            </a:pPr>
            <a:r>
              <a:rPr lang="nb-NO" sz="3600" b="1" dirty="0">
                <a:ea typeface="Comic Sans MS" charset="0"/>
                <a:cs typeface="Comic Sans MS" charset="0"/>
              </a:rPr>
              <a:t>Daglys før 12</a:t>
            </a:r>
          </a:p>
          <a:p>
            <a:pPr marL="685800" indent="-685800">
              <a:buFontTx/>
              <a:buChar char="-"/>
            </a:pPr>
            <a:r>
              <a:rPr lang="nb-NO" sz="3600" b="1" dirty="0">
                <a:ea typeface="Comic Sans MS" charset="0"/>
                <a:cs typeface="Comic Sans MS" charset="0"/>
              </a:rPr>
              <a:t>Være aktiv</a:t>
            </a:r>
          </a:p>
          <a:p>
            <a:pPr marL="685800" indent="-685800">
              <a:buFontTx/>
              <a:buChar char="-"/>
            </a:pPr>
            <a:endParaRPr lang="nb-NO" sz="3600" b="1" dirty="0">
              <a:ea typeface="Comic Sans MS" charset="0"/>
              <a:cs typeface="Comic Sans MS" charset="0"/>
            </a:endParaRPr>
          </a:p>
        </p:txBody>
      </p:sp>
      <p:sp>
        <p:nvSpPr>
          <p:cNvPr id="6" name="Plassholder for bunntekst 5">
            <a:extLst>
              <a:ext uri="{FF2B5EF4-FFF2-40B4-BE49-F238E27FC236}">
                <a16:creationId xmlns:a16="http://schemas.microsoft.com/office/drawing/2014/main" id="{00D3078C-5A84-CC6C-4E29-2746332BEB79}"/>
              </a:ext>
            </a:extLst>
          </p:cNvPr>
          <p:cNvSpPr>
            <a:spLocks noGrp="1"/>
          </p:cNvSpPr>
          <p:nvPr>
            <p:ph type="ftr" sz="quarter" idx="11"/>
          </p:nvPr>
        </p:nvSpPr>
        <p:spPr/>
        <p:txBody>
          <a:bodyPr/>
          <a:lstStyle/>
          <a:p>
            <a:r>
              <a:rPr lang="nb-NO"/>
              <a:t>RØRE Anne-Kristin Imenes</a:t>
            </a:r>
          </a:p>
        </p:txBody>
      </p:sp>
      <p:sp>
        <p:nvSpPr>
          <p:cNvPr id="7" name="Plassholder for lysbildenummer 6">
            <a:extLst>
              <a:ext uri="{FF2B5EF4-FFF2-40B4-BE49-F238E27FC236}">
                <a16:creationId xmlns:a16="http://schemas.microsoft.com/office/drawing/2014/main" id="{2A58CD7C-2F22-E91E-FD2C-7C2BBD960AE2}"/>
              </a:ext>
            </a:extLst>
          </p:cNvPr>
          <p:cNvSpPr>
            <a:spLocks noGrp="1"/>
          </p:cNvSpPr>
          <p:nvPr>
            <p:ph type="sldNum" sz="quarter" idx="12"/>
          </p:nvPr>
        </p:nvSpPr>
        <p:spPr/>
        <p:txBody>
          <a:bodyPr/>
          <a:lstStyle/>
          <a:p>
            <a:fld id="{7C764AE8-D20F-5248-84DF-7402813614F1}" type="slidenum">
              <a:rPr lang="nb-NO" smtClean="0"/>
              <a:t>15</a:t>
            </a:fld>
            <a:endParaRPr lang="nb-NO"/>
          </a:p>
        </p:txBody>
      </p:sp>
    </p:spTree>
    <p:extLst>
      <p:ext uri="{BB962C8B-B14F-4D97-AF65-F5344CB8AC3E}">
        <p14:creationId xmlns:p14="http://schemas.microsoft.com/office/powerpoint/2010/main" val="307437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ekstSylinder 1">
            <a:extLst>
              <a:ext uri="{FF2B5EF4-FFF2-40B4-BE49-F238E27FC236}">
                <a16:creationId xmlns:a16="http://schemas.microsoft.com/office/drawing/2014/main" id="{3EA78FC7-616F-8A45-AF57-52EF37C875A1}"/>
              </a:ext>
            </a:extLst>
          </p:cNvPr>
          <p:cNvSpPr txBox="1"/>
          <p:nvPr/>
        </p:nvSpPr>
        <p:spPr>
          <a:xfrm>
            <a:off x="6291072" y="3035808"/>
            <a:ext cx="3299301" cy="830997"/>
          </a:xfrm>
          <a:prstGeom prst="rect">
            <a:avLst/>
          </a:prstGeom>
          <a:noFill/>
        </p:spPr>
        <p:txBody>
          <a:bodyPr wrap="none" rtlCol="0">
            <a:spAutoFit/>
          </a:bodyPr>
          <a:lstStyle/>
          <a:p>
            <a:r>
              <a:rPr lang="nb-NO" sz="4800" b="1" dirty="0">
                <a:solidFill>
                  <a:schemeClr val="bg1"/>
                </a:solidFill>
              </a:rPr>
              <a:t>SØVNTYVER</a:t>
            </a:r>
          </a:p>
        </p:txBody>
      </p:sp>
      <p:sp>
        <p:nvSpPr>
          <p:cNvPr id="3" name="Plassholder for bunntekst 2">
            <a:extLst>
              <a:ext uri="{FF2B5EF4-FFF2-40B4-BE49-F238E27FC236}">
                <a16:creationId xmlns:a16="http://schemas.microsoft.com/office/drawing/2014/main" id="{3B2B42B9-1A9F-7C85-3F0A-E431BB3211F4}"/>
              </a:ext>
            </a:extLst>
          </p:cNvPr>
          <p:cNvSpPr>
            <a:spLocks noGrp="1"/>
          </p:cNvSpPr>
          <p:nvPr>
            <p:ph type="ftr" sz="quarter" idx="11"/>
          </p:nvPr>
        </p:nvSpPr>
        <p:spPr/>
        <p:txBody>
          <a:bodyPr/>
          <a:lstStyle/>
          <a:p>
            <a:r>
              <a:rPr lang="nb-NO"/>
              <a:t>RØRE Anne-Kristin Imenes</a:t>
            </a:r>
          </a:p>
        </p:txBody>
      </p:sp>
      <p:sp>
        <p:nvSpPr>
          <p:cNvPr id="5" name="Plassholder for lysbildenummer 4">
            <a:extLst>
              <a:ext uri="{FF2B5EF4-FFF2-40B4-BE49-F238E27FC236}">
                <a16:creationId xmlns:a16="http://schemas.microsoft.com/office/drawing/2014/main" id="{E971CBF9-5C2A-FDB5-FEEA-CD8ED8CDF324}"/>
              </a:ext>
            </a:extLst>
          </p:cNvPr>
          <p:cNvSpPr>
            <a:spLocks noGrp="1"/>
          </p:cNvSpPr>
          <p:nvPr>
            <p:ph type="sldNum" sz="quarter" idx="12"/>
          </p:nvPr>
        </p:nvSpPr>
        <p:spPr/>
        <p:txBody>
          <a:bodyPr/>
          <a:lstStyle/>
          <a:p>
            <a:fld id="{7C764AE8-D20F-5248-84DF-7402813614F1}" type="slidenum">
              <a:rPr lang="nb-NO" smtClean="0"/>
              <a:t>16</a:t>
            </a:fld>
            <a:endParaRPr lang="nb-NO"/>
          </a:p>
        </p:txBody>
      </p:sp>
    </p:spTree>
    <p:extLst>
      <p:ext uri="{BB962C8B-B14F-4D97-AF65-F5344CB8AC3E}">
        <p14:creationId xmlns:p14="http://schemas.microsoft.com/office/powerpoint/2010/main" val="1275320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9372601"/>
          </a:xfrm>
        </p:spPr>
      </p:pic>
      <p:sp>
        <p:nvSpPr>
          <p:cNvPr id="2" name="Plassholder for bunntekst 1">
            <a:extLst>
              <a:ext uri="{FF2B5EF4-FFF2-40B4-BE49-F238E27FC236}">
                <a16:creationId xmlns:a16="http://schemas.microsoft.com/office/drawing/2014/main" id="{86590277-6D32-7132-59E0-622E99619715}"/>
              </a:ext>
            </a:extLst>
          </p:cNvPr>
          <p:cNvSpPr>
            <a:spLocks noGrp="1"/>
          </p:cNvSpPr>
          <p:nvPr>
            <p:ph type="ftr" sz="quarter" idx="11"/>
          </p:nvPr>
        </p:nvSpPr>
        <p:spPr/>
        <p:txBody>
          <a:bodyPr/>
          <a:lstStyle/>
          <a:p>
            <a:r>
              <a:rPr lang="nb-NO"/>
              <a:t>RØRE Anne-Kristin Imenes</a:t>
            </a:r>
          </a:p>
        </p:txBody>
      </p:sp>
      <p:sp>
        <p:nvSpPr>
          <p:cNvPr id="3" name="Plassholder for lysbildenummer 2">
            <a:extLst>
              <a:ext uri="{FF2B5EF4-FFF2-40B4-BE49-F238E27FC236}">
                <a16:creationId xmlns:a16="http://schemas.microsoft.com/office/drawing/2014/main" id="{615C7CFC-30EC-02AC-51F3-411AAC8442C1}"/>
              </a:ext>
            </a:extLst>
          </p:cNvPr>
          <p:cNvSpPr>
            <a:spLocks noGrp="1"/>
          </p:cNvSpPr>
          <p:nvPr>
            <p:ph type="sldNum" sz="quarter" idx="12"/>
          </p:nvPr>
        </p:nvSpPr>
        <p:spPr/>
        <p:txBody>
          <a:bodyPr/>
          <a:lstStyle/>
          <a:p>
            <a:fld id="{7C764AE8-D20F-5248-84DF-7402813614F1}" type="slidenum">
              <a:rPr lang="nb-NO" smtClean="0"/>
              <a:t>17</a:t>
            </a:fld>
            <a:endParaRPr lang="nb-NO"/>
          </a:p>
        </p:txBody>
      </p:sp>
    </p:spTree>
    <p:extLst>
      <p:ext uri="{BB962C8B-B14F-4D97-AF65-F5344CB8AC3E}">
        <p14:creationId xmlns:p14="http://schemas.microsoft.com/office/powerpoint/2010/main" val="1607547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Plassholder for bunntekst 1">
            <a:extLst>
              <a:ext uri="{FF2B5EF4-FFF2-40B4-BE49-F238E27FC236}">
                <a16:creationId xmlns:a16="http://schemas.microsoft.com/office/drawing/2014/main" id="{5F019975-A627-D2AC-31C7-358D2334822D}"/>
              </a:ext>
            </a:extLst>
          </p:cNvPr>
          <p:cNvSpPr>
            <a:spLocks noGrp="1"/>
          </p:cNvSpPr>
          <p:nvPr>
            <p:ph type="ftr" sz="quarter" idx="11"/>
          </p:nvPr>
        </p:nvSpPr>
        <p:spPr/>
        <p:txBody>
          <a:bodyPr/>
          <a:lstStyle/>
          <a:p>
            <a:r>
              <a:rPr lang="nb-NO"/>
              <a:t>RØRE Anne-Kristin Imenes</a:t>
            </a:r>
          </a:p>
        </p:txBody>
      </p:sp>
      <p:sp>
        <p:nvSpPr>
          <p:cNvPr id="3" name="Plassholder for lysbildenummer 2">
            <a:extLst>
              <a:ext uri="{FF2B5EF4-FFF2-40B4-BE49-F238E27FC236}">
                <a16:creationId xmlns:a16="http://schemas.microsoft.com/office/drawing/2014/main" id="{BEE2DA9A-764C-64FF-89A9-2AD467A19DCF}"/>
              </a:ext>
            </a:extLst>
          </p:cNvPr>
          <p:cNvSpPr>
            <a:spLocks noGrp="1"/>
          </p:cNvSpPr>
          <p:nvPr>
            <p:ph type="sldNum" sz="quarter" idx="12"/>
          </p:nvPr>
        </p:nvSpPr>
        <p:spPr/>
        <p:txBody>
          <a:bodyPr/>
          <a:lstStyle/>
          <a:p>
            <a:fld id="{7C764AE8-D20F-5248-84DF-7402813614F1}" type="slidenum">
              <a:rPr lang="nb-NO" smtClean="0"/>
              <a:t>18</a:t>
            </a:fld>
            <a:endParaRPr lang="nb-NO"/>
          </a:p>
        </p:txBody>
      </p:sp>
    </p:spTree>
    <p:extLst>
      <p:ext uri="{BB962C8B-B14F-4D97-AF65-F5344CB8AC3E}">
        <p14:creationId xmlns:p14="http://schemas.microsoft.com/office/powerpoint/2010/main" val="1911555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7">
            <a:extLst>
              <a:ext uri="{FF2B5EF4-FFF2-40B4-BE49-F238E27FC236}">
                <a16:creationId xmlns:a16="http://schemas.microsoft.com/office/drawing/2014/main" id="{1B437144-F045-2A4F-80D9-A5FDCE57ECB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710917" y="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ekstSylinder 4">
            <a:extLst>
              <a:ext uri="{FF2B5EF4-FFF2-40B4-BE49-F238E27FC236}">
                <a16:creationId xmlns:a16="http://schemas.microsoft.com/office/drawing/2014/main" id="{FEFC03A0-4481-D148-A666-211934F52658}"/>
              </a:ext>
            </a:extLst>
          </p:cNvPr>
          <p:cNvSpPr txBox="1"/>
          <p:nvPr/>
        </p:nvSpPr>
        <p:spPr>
          <a:xfrm>
            <a:off x="8412481" y="713232"/>
            <a:ext cx="3364992" cy="1077218"/>
          </a:xfrm>
          <a:prstGeom prst="rect">
            <a:avLst/>
          </a:prstGeom>
          <a:noFill/>
        </p:spPr>
        <p:txBody>
          <a:bodyPr wrap="square" rtlCol="0">
            <a:spAutoFit/>
          </a:bodyPr>
          <a:lstStyle/>
          <a:p>
            <a:r>
              <a:rPr lang="nb-NO" sz="3200" dirty="0"/>
              <a:t>Søvndyssende</a:t>
            </a:r>
          </a:p>
          <a:p>
            <a:r>
              <a:rPr lang="nb-NO" sz="3200" dirty="0"/>
              <a:t>«surring» </a:t>
            </a:r>
          </a:p>
        </p:txBody>
      </p:sp>
      <p:sp>
        <p:nvSpPr>
          <p:cNvPr id="2" name="Plassholder for bunntekst 1">
            <a:extLst>
              <a:ext uri="{FF2B5EF4-FFF2-40B4-BE49-F238E27FC236}">
                <a16:creationId xmlns:a16="http://schemas.microsoft.com/office/drawing/2014/main" id="{B9716AD3-7C6F-44AC-9400-5AA6EFCFC471}"/>
              </a:ext>
            </a:extLst>
          </p:cNvPr>
          <p:cNvSpPr>
            <a:spLocks noGrp="1"/>
          </p:cNvSpPr>
          <p:nvPr>
            <p:ph type="ftr" sz="quarter" idx="11"/>
          </p:nvPr>
        </p:nvSpPr>
        <p:spPr/>
        <p:txBody>
          <a:bodyPr/>
          <a:lstStyle/>
          <a:p>
            <a:r>
              <a:rPr lang="nb-NO"/>
              <a:t>RØRE Anne-Kristin Imenes</a:t>
            </a:r>
          </a:p>
        </p:txBody>
      </p:sp>
      <p:sp>
        <p:nvSpPr>
          <p:cNvPr id="3" name="Plassholder for lysbildenummer 2">
            <a:extLst>
              <a:ext uri="{FF2B5EF4-FFF2-40B4-BE49-F238E27FC236}">
                <a16:creationId xmlns:a16="http://schemas.microsoft.com/office/drawing/2014/main" id="{96B3B733-A313-0185-F98F-889C13A4C3F8}"/>
              </a:ext>
            </a:extLst>
          </p:cNvPr>
          <p:cNvSpPr>
            <a:spLocks noGrp="1"/>
          </p:cNvSpPr>
          <p:nvPr>
            <p:ph type="sldNum" sz="quarter" idx="12"/>
          </p:nvPr>
        </p:nvSpPr>
        <p:spPr/>
        <p:txBody>
          <a:bodyPr/>
          <a:lstStyle/>
          <a:p>
            <a:fld id="{7C764AE8-D20F-5248-84DF-7402813614F1}" type="slidenum">
              <a:rPr lang="nb-NO" smtClean="0"/>
              <a:t>19</a:t>
            </a:fld>
            <a:endParaRPr lang="nb-NO"/>
          </a:p>
        </p:txBody>
      </p:sp>
    </p:spTree>
    <p:extLst>
      <p:ext uri="{BB962C8B-B14F-4D97-AF65-F5344CB8AC3E}">
        <p14:creationId xmlns:p14="http://schemas.microsoft.com/office/powerpoint/2010/main" val="138314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0A7E5B6C-75C9-2699-21F1-1932A61D77F0}"/>
              </a:ext>
            </a:extLst>
          </p:cNvPr>
          <p:cNvSpPr>
            <a:spLocks noGrp="1"/>
          </p:cNvSpPr>
          <p:nvPr>
            <p:ph type="title"/>
          </p:nvPr>
        </p:nvSpPr>
        <p:spPr>
          <a:xfrm>
            <a:off x="7738934" y="1326759"/>
            <a:ext cx="3264346" cy="2889114"/>
          </a:xfrm>
        </p:spPr>
        <p:txBody>
          <a:bodyPr vert="horz" lIns="91440" tIns="45720" rIns="91440" bIns="45720" rtlCol="0" anchor="b">
            <a:normAutofit/>
          </a:bodyPr>
          <a:lstStyle/>
          <a:p>
            <a:br>
              <a:rPr lang="en-US" sz="3800" dirty="0"/>
            </a:br>
            <a:r>
              <a:rPr lang="nb-NO" sz="3800" dirty="0"/>
              <a:t>Hvorfor trenger vi å sove?</a:t>
            </a:r>
            <a:br>
              <a:rPr lang="en-US" sz="3800" dirty="0"/>
            </a:br>
            <a:endParaRPr lang="en-US" sz="3800" dirty="0"/>
          </a:p>
        </p:txBody>
      </p:sp>
      <p:sp>
        <p:nvSpPr>
          <p:cNvPr id="19" name="Freeform: Shape 1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lassholder for innhold 3">
            <a:extLst>
              <a:ext uri="{FF2B5EF4-FFF2-40B4-BE49-F238E27FC236}">
                <a16:creationId xmlns:a16="http://schemas.microsoft.com/office/drawing/2014/main" id="{CB9CCBAC-18D4-7946-B92B-B34760972E1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27110" r="3967"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Plassholder for lysbildenummer 7">
            <a:extLst>
              <a:ext uri="{FF2B5EF4-FFF2-40B4-BE49-F238E27FC236}">
                <a16:creationId xmlns:a16="http://schemas.microsoft.com/office/drawing/2014/main" id="{287B1546-6938-4866-5C70-10731F48F0A2}"/>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7C764AE8-D20F-5248-84DF-7402813614F1}" type="slidenum">
              <a:rPr lang="en-US" sz="1500">
                <a:solidFill>
                  <a:srgbClr val="FFFFFF"/>
                </a:solidFill>
                <a:latin typeface="Calibri" panose="020F0502020204030204"/>
              </a:rPr>
              <a:pPr algn="ctr">
                <a:spcAft>
                  <a:spcPts val="600"/>
                </a:spcAft>
                <a:defRPr/>
              </a:pPr>
              <a:t>2</a:t>
            </a:fld>
            <a:endParaRPr lang="en-US" sz="1500">
              <a:solidFill>
                <a:srgbClr val="FFFFFF"/>
              </a:solidFill>
              <a:latin typeface="Calibri" panose="020F0502020204030204"/>
            </a:endParaRPr>
          </a:p>
        </p:txBody>
      </p:sp>
      <p:sp>
        <p:nvSpPr>
          <p:cNvPr id="7" name="Plassholder for bunntekst 6">
            <a:extLst>
              <a:ext uri="{FF2B5EF4-FFF2-40B4-BE49-F238E27FC236}">
                <a16:creationId xmlns:a16="http://schemas.microsoft.com/office/drawing/2014/main" id="{CA54D794-3995-8EB9-FE73-9EB94104869B}"/>
              </a:ext>
            </a:extLst>
          </p:cNvPr>
          <p:cNvSpPr>
            <a:spLocks noGrp="1"/>
          </p:cNvSpPr>
          <p:nvPr>
            <p:ph type="ftr" sz="quarter" idx="11"/>
          </p:nvPr>
        </p:nvSpPr>
        <p:spPr>
          <a:xfrm>
            <a:off x="7464612" y="6199631"/>
            <a:ext cx="4087304" cy="365760"/>
          </a:xfrm>
        </p:spPr>
        <p:txBody>
          <a:bodyPr vert="horz" lIns="91440" tIns="45720" rIns="91440" bIns="45720" rtlCol="0" anchor="ctr">
            <a:normAutofit/>
          </a:bodyPr>
          <a:lstStyle/>
          <a:p>
            <a:pPr algn="l">
              <a:spcAft>
                <a:spcPts val="600"/>
              </a:spcAft>
              <a:defRPr/>
            </a:pPr>
            <a:r>
              <a:rPr lang="en-US" sz="1100" kern="1200">
                <a:solidFill>
                  <a:schemeClr val="tx1">
                    <a:alpha val="80000"/>
                  </a:schemeClr>
                </a:solidFill>
                <a:latin typeface="Calibri" panose="020F0502020204030204"/>
                <a:ea typeface="+mn-ea"/>
                <a:cs typeface="+mn-cs"/>
              </a:rPr>
              <a:t>RØRE Anne-Kristin Imenes</a:t>
            </a:r>
          </a:p>
        </p:txBody>
      </p:sp>
      <p:pic>
        <p:nvPicPr>
          <p:cNvPr id="10" name="Plassholder for innhold 4" descr="Et bilde som inneholder tekst, skilt, utklipp&#10;&#10;Automatisk generert beskrivelse">
            <a:extLst>
              <a:ext uri="{FF2B5EF4-FFF2-40B4-BE49-F238E27FC236}">
                <a16:creationId xmlns:a16="http://schemas.microsoft.com/office/drawing/2014/main" id="{17CE2182-DBD0-4255-0470-60DAACE6FB5C}"/>
              </a:ext>
            </a:extLst>
          </p:cNvPr>
          <p:cNvPicPr>
            <a:picLocks noChangeAspect="1"/>
          </p:cNvPicPr>
          <p:nvPr/>
        </p:nvPicPr>
        <p:blipFill>
          <a:blip r:embed="rId4"/>
          <a:stretch>
            <a:fillRect/>
          </a:stretch>
        </p:blipFill>
        <p:spPr>
          <a:xfrm>
            <a:off x="11024637" y="5765708"/>
            <a:ext cx="803839" cy="799683"/>
          </a:xfrm>
          <a:prstGeom prst="rect">
            <a:avLst/>
          </a:prstGeom>
        </p:spPr>
      </p:pic>
    </p:spTree>
    <p:extLst>
      <p:ext uri="{BB962C8B-B14F-4D97-AF65-F5344CB8AC3E}">
        <p14:creationId xmlns:p14="http://schemas.microsoft.com/office/powerpoint/2010/main" val="331780738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p:cNvSpPr/>
          <p:nvPr/>
        </p:nvSpPr>
        <p:spPr>
          <a:xfrm>
            <a:off x="2478453" y="1143794"/>
            <a:ext cx="1961355" cy="6149025"/>
          </a:xfrm>
          <a:prstGeom prst="rect">
            <a:avLst/>
          </a:prstGeom>
        </p:spPr>
        <p:txBody>
          <a:bodyPr lIns="56250" tIns="28125" rIns="56250" bIns="28125"/>
          <a:lstStyle/>
          <a:p>
            <a:pPr algn="ctr">
              <a:lnSpc>
                <a:spcPct val="100000"/>
              </a:lnSpc>
            </a:pPr>
            <a:r>
              <a:rPr lang="nb-NO" sz="5400" b="1" dirty="0">
                <a:solidFill>
                  <a:srgbClr val="00B050"/>
                </a:solidFill>
                <a:latin typeface="Calibri"/>
                <a:ea typeface="Calibri"/>
              </a:rPr>
              <a:t>36%</a:t>
            </a:r>
            <a:endParaRPr sz="5400" b="1" dirty="0"/>
          </a:p>
          <a:p>
            <a:pPr algn="ctr">
              <a:lnSpc>
                <a:spcPct val="100000"/>
              </a:lnSpc>
            </a:pPr>
            <a:r>
              <a:rPr lang="nb-NO" sz="5400" dirty="0">
                <a:solidFill>
                  <a:srgbClr val="000000"/>
                </a:solidFill>
                <a:latin typeface="Calibri"/>
                <a:ea typeface="Calibri"/>
              </a:rPr>
              <a:t>av livet sover</a:t>
            </a:r>
          </a:p>
          <a:p>
            <a:pPr algn="ctr">
              <a:lnSpc>
                <a:spcPct val="100000"/>
              </a:lnSpc>
            </a:pPr>
            <a:r>
              <a:rPr lang="nb-NO" sz="5400" dirty="0">
                <a:solidFill>
                  <a:srgbClr val="000000"/>
                </a:solidFill>
                <a:latin typeface="Calibri"/>
                <a:ea typeface="Calibri"/>
              </a:rPr>
              <a:t>du</a:t>
            </a:r>
            <a:endParaRPr sz="5400" dirty="0"/>
          </a:p>
        </p:txBody>
      </p:sp>
      <p:sp>
        <p:nvSpPr>
          <p:cNvPr id="7" name="CustomShape 4"/>
          <p:cNvSpPr/>
          <p:nvPr/>
        </p:nvSpPr>
        <p:spPr>
          <a:xfrm>
            <a:off x="6628980" y="1143794"/>
            <a:ext cx="2405023" cy="6911261"/>
          </a:xfrm>
          <a:prstGeom prst="rect">
            <a:avLst/>
          </a:prstGeom>
        </p:spPr>
        <p:txBody>
          <a:bodyPr lIns="56250" tIns="28125" rIns="56250" bIns="28125"/>
          <a:lstStyle/>
          <a:p>
            <a:pPr algn="ctr">
              <a:lnSpc>
                <a:spcPct val="100000"/>
              </a:lnSpc>
            </a:pPr>
            <a:r>
              <a:rPr lang="nb-NO" sz="5400" b="1" dirty="0">
                <a:solidFill>
                  <a:srgbClr val="376092"/>
                </a:solidFill>
                <a:latin typeface="Calibri"/>
                <a:ea typeface="Calibri"/>
              </a:rPr>
              <a:t>29 år</a:t>
            </a:r>
            <a:endParaRPr sz="5400" b="1" dirty="0"/>
          </a:p>
          <a:p>
            <a:pPr algn="ctr">
              <a:lnSpc>
                <a:spcPct val="100000"/>
              </a:lnSpc>
            </a:pPr>
            <a:r>
              <a:rPr lang="nb-NO" sz="5400" b="1" dirty="0">
                <a:solidFill>
                  <a:srgbClr val="FF0000"/>
                </a:solidFill>
                <a:latin typeface="Calibri"/>
                <a:ea typeface="Calibri"/>
              </a:rPr>
              <a:t>bruker</a:t>
            </a:r>
          </a:p>
          <a:p>
            <a:pPr algn="ctr">
              <a:lnSpc>
                <a:spcPct val="100000"/>
              </a:lnSpc>
            </a:pPr>
            <a:r>
              <a:rPr lang="nb-NO" sz="5400" b="1" dirty="0">
                <a:solidFill>
                  <a:srgbClr val="FF0000"/>
                </a:solidFill>
                <a:latin typeface="Calibri"/>
                <a:ea typeface="Calibri"/>
              </a:rPr>
              <a:t>du</a:t>
            </a:r>
          </a:p>
          <a:p>
            <a:pPr algn="ctr">
              <a:lnSpc>
                <a:spcPct val="100000"/>
              </a:lnSpc>
            </a:pPr>
            <a:r>
              <a:rPr lang="nb-NO" sz="5400" b="1" dirty="0">
                <a:solidFill>
                  <a:srgbClr val="FF0000"/>
                </a:solidFill>
                <a:latin typeface="Calibri"/>
                <a:ea typeface="Calibri"/>
              </a:rPr>
              <a:t> på å sove</a:t>
            </a:r>
            <a:endParaRPr sz="5400" b="1" dirty="0">
              <a:solidFill>
                <a:srgbClr val="FF0000"/>
              </a:solidFill>
            </a:endParaRPr>
          </a:p>
        </p:txBody>
      </p:sp>
      <p:pic>
        <p:nvPicPr>
          <p:cNvPr id="2" name="Bilde 1" descr="Et bilde som inneholder tekst, skilt, utklipp&#10;&#10;Automatisk generert beskrivelse">
            <a:extLst>
              <a:ext uri="{FF2B5EF4-FFF2-40B4-BE49-F238E27FC236}">
                <a16:creationId xmlns:a16="http://schemas.microsoft.com/office/drawing/2014/main" id="{8970138E-BE6B-F758-7A4E-1CEB402D496B}"/>
              </a:ext>
            </a:extLst>
          </p:cNvPr>
          <p:cNvPicPr>
            <a:picLocks noChangeAspect="1"/>
          </p:cNvPicPr>
          <p:nvPr/>
        </p:nvPicPr>
        <p:blipFill>
          <a:blip r:embed="rId3"/>
          <a:stretch>
            <a:fillRect/>
          </a:stretch>
        </p:blipFill>
        <p:spPr>
          <a:xfrm>
            <a:off x="10987088" y="5714114"/>
            <a:ext cx="828992" cy="824798"/>
          </a:xfrm>
          <a:prstGeom prst="rect">
            <a:avLst/>
          </a:prstGeom>
        </p:spPr>
      </p:pic>
      <p:sp>
        <p:nvSpPr>
          <p:cNvPr id="3" name="Plassholder for bunntekst 2">
            <a:extLst>
              <a:ext uri="{FF2B5EF4-FFF2-40B4-BE49-F238E27FC236}">
                <a16:creationId xmlns:a16="http://schemas.microsoft.com/office/drawing/2014/main" id="{1AD91230-3247-4A8B-A748-282F7E4858D8}"/>
              </a:ext>
            </a:extLst>
          </p:cNvPr>
          <p:cNvSpPr>
            <a:spLocks noGrp="1"/>
          </p:cNvSpPr>
          <p:nvPr>
            <p:ph type="ftr" sz="quarter" idx="11"/>
          </p:nvPr>
        </p:nvSpPr>
        <p:spPr/>
        <p:txBody>
          <a:bodyPr/>
          <a:lstStyle/>
          <a:p>
            <a:r>
              <a:rPr lang="nb-NO"/>
              <a:t>RØRE Anne-Kristin Imenes</a:t>
            </a:r>
          </a:p>
        </p:txBody>
      </p:sp>
      <p:sp>
        <p:nvSpPr>
          <p:cNvPr id="4" name="Plassholder for lysbildenummer 3">
            <a:extLst>
              <a:ext uri="{FF2B5EF4-FFF2-40B4-BE49-F238E27FC236}">
                <a16:creationId xmlns:a16="http://schemas.microsoft.com/office/drawing/2014/main" id="{9062432F-17FA-2506-DAF5-B5F7A208992B}"/>
              </a:ext>
            </a:extLst>
          </p:cNvPr>
          <p:cNvSpPr>
            <a:spLocks noGrp="1"/>
          </p:cNvSpPr>
          <p:nvPr>
            <p:ph type="sldNum" sz="quarter" idx="12"/>
          </p:nvPr>
        </p:nvSpPr>
        <p:spPr/>
        <p:txBody>
          <a:bodyPr/>
          <a:lstStyle/>
          <a:p>
            <a:fld id="{7C764AE8-D20F-5248-84DF-7402813614F1}" type="slidenum">
              <a:rPr lang="nb-NO" smtClean="0"/>
              <a:t>3</a:t>
            </a:fld>
            <a:endParaRPr lang="nb-NO"/>
          </a:p>
        </p:txBody>
      </p:sp>
    </p:spTree>
    <p:extLst>
      <p:ext uri="{BB962C8B-B14F-4D97-AF65-F5344CB8AC3E}">
        <p14:creationId xmlns:p14="http://schemas.microsoft.com/office/powerpoint/2010/main" val="69326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276112" y="639610"/>
            <a:ext cx="11639774" cy="1325563"/>
          </a:xfrm>
        </p:spPr>
        <p:txBody>
          <a:bodyPr>
            <a:normAutofit fontScale="90000"/>
          </a:bodyPr>
          <a:lstStyle/>
          <a:p>
            <a:pPr algn="ctr"/>
            <a:r>
              <a:rPr lang="en-US" sz="3600" dirty="0"/>
              <a:t>”- </a:t>
            </a:r>
            <a:r>
              <a:rPr lang="nb-NO" dirty="0">
                <a:latin typeface="+mn-lt"/>
              </a:rPr>
              <a:t>og jeg som trodde at det verste som kunne skje ved lite søvn var at jeg ble trøtt”</a:t>
            </a:r>
            <a:br>
              <a:rPr lang="nb-NO" dirty="0">
                <a:latin typeface="+mn-lt"/>
              </a:rPr>
            </a:br>
            <a:endParaRPr lang="nb-NO" dirty="0">
              <a:latin typeface="+mn-lt"/>
            </a:endParaRPr>
          </a:p>
        </p:txBody>
      </p:sp>
      <p:pic>
        <p:nvPicPr>
          <p:cNvPr id="5" name="Plassholder for innhold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960341" y="2002922"/>
            <a:ext cx="6048465" cy="4032310"/>
          </a:xfrm>
        </p:spPr>
      </p:pic>
      <p:pic>
        <p:nvPicPr>
          <p:cNvPr id="3" name="Bilde 2" descr="Et bilde som inneholder tekst, skilt, utklipp&#10;&#10;Automatisk generert beskrivelse">
            <a:extLst>
              <a:ext uri="{FF2B5EF4-FFF2-40B4-BE49-F238E27FC236}">
                <a16:creationId xmlns:a16="http://schemas.microsoft.com/office/drawing/2014/main" id="{E0D9D685-9A5A-3852-3809-4C6F9BE36408}"/>
              </a:ext>
            </a:extLst>
          </p:cNvPr>
          <p:cNvPicPr>
            <a:picLocks noChangeAspect="1"/>
          </p:cNvPicPr>
          <p:nvPr/>
        </p:nvPicPr>
        <p:blipFill>
          <a:blip r:embed="rId4"/>
          <a:stretch>
            <a:fillRect/>
          </a:stretch>
        </p:blipFill>
        <p:spPr>
          <a:xfrm>
            <a:off x="10987088" y="5714114"/>
            <a:ext cx="828992" cy="824798"/>
          </a:xfrm>
          <a:prstGeom prst="rect">
            <a:avLst/>
          </a:prstGeom>
        </p:spPr>
      </p:pic>
      <p:sp>
        <p:nvSpPr>
          <p:cNvPr id="4" name="Plassholder for bunntekst 3">
            <a:extLst>
              <a:ext uri="{FF2B5EF4-FFF2-40B4-BE49-F238E27FC236}">
                <a16:creationId xmlns:a16="http://schemas.microsoft.com/office/drawing/2014/main" id="{02E37E3A-2BA9-9D45-736D-C864386856D9}"/>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0B0BDEA5-9492-DE60-2656-A55A504312E7}"/>
              </a:ext>
            </a:extLst>
          </p:cNvPr>
          <p:cNvSpPr>
            <a:spLocks noGrp="1"/>
          </p:cNvSpPr>
          <p:nvPr>
            <p:ph type="sldNum" sz="quarter" idx="12"/>
          </p:nvPr>
        </p:nvSpPr>
        <p:spPr/>
        <p:txBody>
          <a:bodyPr/>
          <a:lstStyle/>
          <a:p>
            <a:fld id="{7C764AE8-D20F-5248-84DF-7402813614F1}" type="slidenum">
              <a:rPr lang="nb-NO" smtClean="0"/>
              <a:t>4</a:t>
            </a:fld>
            <a:endParaRPr lang="nb-NO"/>
          </a:p>
        </p:txBody>
      </p:sp>
    </p:spTree>
    <p:extLst>
      <p:ext uri="{BB962C8B-B14F-4D97-AF65-F5344CB8AC3E}">
        <p14:creationId xmlns:p14="http://schemas.microsoft.com/office/powerpoint/2010/main" val="126782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7" name="Bilde 3" descr="LackOfSleep.jpg"/>
          <p:cNvPicPr>
            <a:picLocks noGrp="1" noChangeAspect="1"/>
          </p:cNvPicPr>
          <p:nvPr>
            <p:ph type="pic" idx="1"/>
          </p:nvPr>
        </p:nvPicPr>
        <p:blipFill>
          <a:blip r:embed="rId3" cstate="email">
            <a:extLst>
              <a:ext uri="{28A0092B-C50C-407E-A947-70E740481C1C}">
                <a14:useLocalDpi xmlns:a14="http://schemas.microsoft.com/office/drawing/2010/main"/>
              </a:ext>
            </a:extLst>
          </a:blip>
          <a:srcRect l="-53704" r="-53704"/>
          <a:stretch>
            <a:fillRect/>
          </a:stretch>
        </p:blipFill>
        <p:spPr bwMode="auto">
          <a:xfrm>
            <a:off x="-2382134"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01" y="1398830"/>
            <a:ext cx="845352" cy="889000"/>
          </a:xfrm>
          <a:prstGeom prst="rect">
            <a:avLst/>
          </a:prstGeom>
        </p:spPr>
      </p:pic>
      <p:pic>
        <p:nvPicPr>
          <p:cNvPr id="9" name="Bild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8219" y="3696137"/>
            <a:ext cx="1259399" cy="998483"/>
          </a:xfrm>
          <a:prstGeom prst="rect">
            <a:avLst/>
          </a:prstGeom>
        </p:spPr>
      </p:pic>
      <p:pic>
        <p:nvPicPr>
          <p:cNvPr id="10" name="Bild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2448" y="667872"/>
            <a:ext cx="1011619" cy="995193"/>
          </a:xfrm>
          <a:prstGeom prst="rect">
            <a:avLst/>
          </a:prstGeom>
        </p:spPr>
      </p:pic>
      <p:sp>
        <p:nvSpPr>
          <p:cNvPr id="12" name="TekstSylinder 11"/>
          <p:cNvSpPr txBox="1"/>
          <p:nvPr/>
        </p:nvSpPr>
        <p:spPr>
          <a:xfrm>
            <a:off x="8262136" y="402898"/>
            <a:ext cx="2480034" cy="1569660"/>
          </a:xfrm>
          <a:prstGeom prst="rect">
            <a:avLst/>
          </a:prstGeom>
          <a:noFill/>
        </p:spPr>
        <p:txBody>
          <a:bodyPr wrap="square" rtlCol="0">
            <a:spAutoFit/>
          </a:bodyPr>
          <a:lstStyle/>
          <a:p>
            <a:r>
              <a:rPr lang="nb-NO" sz="3200" b="1" dirty="0"/>
              <a:t>Vi trenger </a:t>
            </a:r>
          </a:p>
          <a:p>
            <a:r>
              <a:rPr lang="nb-NO" sz="3200" b="1" dirty="0"/>
              <a:t>dyp søvn fordi:</a:t>
            </a:r>
          </a:p>
        </p:txBody>
      </p:sp>
      <p:sp>
        <p:nvSpPr>
          <p:cNvPr id="13" name="Bildeforklaring formet som en ellipse 12"/>
          <p:cNvSpPr/>
          <p:nvPr/>
        </p:nvSpPr>
        <p:spPr>
          <a:xfrm>
            <a:off x="7701412" y="2470295"/>
            <a:ext cx="1977826" cy="163478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Kroppen og hjernen vaskes for giftstoffer</a:t>
            </a:r>
          </a:p>
        </p:txBody>
      </p:sp>
      <p:sp>
        <p:nvSpPr>
          <p:cNvPr id="14" name="Bildeforklaring formet som en ellipse 13"/>
          <p:cNvSpPr/>
          <p:nvPr/>
        </p:nvSpPr>
        <p:spPr>
          <a:xfrm>
            <a:off x="9539982" y="3570313"/>
            <a:ext cx="1986454" cy="858345"/>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Vi vokser om natten</a:t>
            </a:r>
          </a:p>
        </p:txBody>
      </p:sp>
      <p:sp>
        <p:nvSpPr>
          <p:cNvPr id="15" name="Bildeforklaring formet som en ellipse 14"/>
          <p:cNvSpPr/>
          <p:nvPr/>
        </p:nvSpPr>
        <p:spPr>
          <a:xfrm>
            <a:off x="7089563" y="4632396"/>
            <a:ext cx="2826433" cy="1191173"/>
          </a:xfrm>
          <a:prstGeom prst="wedgeEllipseCallout">
            <a:avLst/>
          </a:prstGeom>
          <a:gradFill>
            <a:gsLst>
              <a:gs pos="0">
                <a:srgbClr val="C0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Uten dyp søvn ser vi eldre ut, virker syke..</a:t>
            </a:r>
          </a:p>
        </p:txBody>
      </p:sp>
      <p:pic>
        <p:nvPicPr>
          <p:cNvPr id="2" name="Bilde 1" descr="Et bilde som inneholder tekst, skilt, utklipp&#10;&#10;Automatisk generert beskrivelse">
            <a:extLst>
              <a:ext uri="{FF2B5EF4-FFF2-40B4-BE49-F238E27FC236}">
                <a16:creationId xmlns:a16="http://schemas.microsoft.com/office/drawing/2014/main" id="{BD28002A-500D-0330-0D65-29361E997A02}"/>
              </a:ext>
            </a:extLst>
          </p:cNvPr>
          <p:cNvPicPr>
            <a:picLocks noChangeAspect="1"/>
          </p:cNvPicPr>
          <p:nvPr/>
        </p:nvPicPr>
        <p:blipFill>
          <a:blip r:embed="rId7"/>
          <a:stretch>
            <a:fillRect/>
          </a:stretch>
        </p:blipFill>
        <p:spPr>
          <a:xfrm>
            <a:off x="10987088" y="5714114"/>
            <a:ext cx="828992" cy="824798"/>
          </a:xfrm>
          <a:prstGeom prst="rect">
            <a:avLst/>
          </a:prstGeom>
        </p:spPr>
      </p:pic>
    </p:spTree>
    <p:extLst>
      <p:ext uri="{BB962C8B-B14F-4D97-AF65-F5344CB8AC3E}">
        <p14:creationId xmlns:p14="http://schemas.microsoft.com/office/powerpoint/2010/main" val="259722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dirty="0"/>
          </a:p>
        </p:txBody>
      </p:sp>
      <p:pic>
        <p:nvPicPr>
          <p:cNvPr id="4" name="Plassholder for innhold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19" y="-34494"/>
            <a:ext cx="12192000" cy="7620004"/>
          </a:xfrm>
          <a:prstGeom prst="rect">
            <a:avLst/>
          </a:prstGeom>
        </p:spPr>
      </p:pic>
      <p:sp>
        <p:nvSpPr>
          <p:cNvPr id="5" name="TekstSylinder 4"/>
          <p:cNvSpPr txBox="1"/>
          <p:nvPr/>
        </p:nvSpPr>
        <p:spPr>
          <a:xfrm>
            <a:off x="6137261" y="6535415"/>
            <a:ext cx="248786" cy="369332"/>
          </a:xfrm>
          <a:prstGeom prst="rect">
            <a:avLst/>
          </a:prstGeom>
          <a:noFill/>
        </p:spPr>
        <p:txBody>
          <a:bodyPr wrap="none" rtlCol="0">
            <a:spAutoFit/>
          </a:bodyPr>
          <a:lstStyle/>
          <a:p>
            <a:r>
              <a:rPr lang="nb-NO" dirty="0"/>
              <a:t> </a:t>
            </a:r>
          </a:p>
        </p:txBody>
      </p:sp>
      <p:sp>
        <p:nvSpPr>
          <p:cNvPr id="6" name="Plassholder for bunntekst 5">
            <a:extLst>
              <a:ext uri="{FF2B5EF4-FFF2-40B4-BE49-F238E27FC236}">
                <a16:creationId xmlns:a16="http://schemas.microsoft.com/office/drawing/2014/main" id="{0954EC8F-A098-B489-E65B-EFB490F74D2A}"/>
              </a:ext>
            </a:extLst>
          </p:cNvPr>
          <p:cNvSpPr>
            <a:spLocks noGrp="1"/>
          </p:cNvSpPr>
          <p:nvPr>
            <p:ph type="ftr" sz="quarter" idx="11"/>
          </p:nvPr>
        </p:nvSpPr>
        <p:spPr/>
        <p:txBody>
          <a:bodyPr/>
          <a:lstStyle/>
          <a:p>
            <a:r>
              <a:rPr lang="nb-NO"/>
              <a:t>RØRE Anne-Kristin Imenes</a:t>
            </a:r>
          </a:p>
        </p:txBody>
      </p:sp>
      <p:sp>
        <p:nvSpPr>
          <p:cNvPr id="7" name="Plassholder for lysbildenummer 6">
            <a:extLst>
              <a:ext uri="{FF2B5EF4-FFF2-40B4-BE49-F238E27FC236}">
                <a16:creationId xmlns:a16="http://schemas.microsoft.com/office/drawing/2014/main" id="{86D7BD87-7752-9CFC-3BDB-6DD14A1A2A8C}"/>
              </a:ext>
            </a:extLst>
          </p:cNvPr>
          <p:cNvSpPr>
            <a:spLocks noGrp="1"/>
          </p:cNvSpPr>
          <p:nvPr>
            <p:ph type="sldNum" sz="quarter" idx="12"/>
          </p:nvPr>
        </p:nvSpPr>
        <p:spPr/>
        <p:txBody>
          <a:bodyPr/>
          <a:lstStyle/>
          <a:p>
            <a:fld id="{7C764AE8-D20F-5248-84DF-7402813614F1}" type="slidenum">
              <a:rPr lang="nb-NO" smtClean="0"/>
              <a:t>6</a:t>
            </a:fld>
            <a:endParaRPr lang="nb-NO"/>
          </a:p>
        </p:txBody>
      </p:sp>
    </p:spTree>
    <p:extLst>
      <p:ext uri="{BB962C8B-B14F-4D97-AF65-F5344CB8AC3E}">
        <p14:creationId xmlns:p14="http://schemas.microsoft.com/office/powerpoint/2010/main" val="13210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354187"/>
            <a:ext cx="12398477" cy="8212187"/>
          </a:xfrm>
        </p:spPr>
      </p:pic>
      <p:sp>
        <p:nvSpPr>
          <p:cNvPr id="5" name="TekstSylinder 4"/>
          <p:cNvSpPr txBox="1"/>
          <p:nvPr/>
        </p:nvSpPr>
        <p:spPr>
          <a:xfrm>
            <a:off x="8945573" y="4403943"/>
            <a:ext cx="4816454" cy="1815882"/>
          </a:xfrm>
          <a:prstGeom prst="rect">
            <a:avLst/>
          </a:prstGeom>
          <a:noFill/>
        </p:spPr>
        <p:txBody>
          <a:bodyPr wrap="square" rtlCol="0">
            <a:spAutoFit/>
          </a:bodyPr>
          <a:lstStyle/>
          <a:p>
            <a:r>
              <a:rPr lang="nb-NO" sz="2800" b="1" dirty="0">
                <a:solidFill>
                  <a:schemeClr val="bg1"/>
                </a:solidFill>
              </a:rPr>
              <a:t>Drømmesøvn:</a:t>
            </a:r>
          </a:p>
          <a:p>
            <a:r>
              <a:rPr lang="nb-NO" sz="2800" b="1" dirty="0">
                <a:solidFill>
                  <a:schemeClr val="bg1"/>
                </a:solidFill>
              </a:rPr>
              <a:t>Hjernen rydder </a:t>
            </a:r>
          </a:p>
          <a:p>
            <a:r>
              <a:rPr lang="nb-NO" sz="2800" b="1" dirty="0">
                <a:solidFill>
                  <a:schemeClr val="bg1"/>
                </a:solidFill>
              </a:rPr>
              <a:t>og setter i system. </a:t>
            </a:r>
          </a:p>
          <a:p>
            <a:r>
              <a:rPr lang="nb-NO" sz="2800" b="1" dirty="0">
                <a:solidFill>
                  <a:schemeClr val="bg1"/>
                </a:solidFill>
              </a:rPr>
              <a:t>DEN LÆRER.</a:t>
            </a:r>
          </a:p>
        </p:txBody>
      </p:sp>
      <p:sp>
        <p:nvSpPr>
          <p:cNvPr id="3" name="Plassholder for bunntekst 2">
            <a:extLst>
              <a:ext uri="{FF2B5EF4-FFF2-40B4-BE49-F238E27FC236}">
                <a16:creationId xmlns:a16="http://schemas.microsoft.com/office/drawing/2014/main" id="{1DC9699F-5577-C5BF-1BAB-86F8F573A003}"/>
              </a:ext>
            </a:extLst>
          </p:cNvPr>
          <p:cNvSpPr>
            <a:spLocks noGrp="1"/>
          </p:cNvSpPr>
          <p:nvPr>
            <p:ph type="ftr" sz="quarter" idx="11"/>
          </p:nvPr>
        </p:nvSpPr>
        <p:spPr/>
        <p:txBody>
          <a:bodyPr/>
          <a:lstStyle/>
          <a:p>
            <a:r>
              <a:rPr lang="nb-NO"/>
              <a:t>RØRE Anne-Kristin Imenes</a:t>
            </a:r>
          </a:p>
        </p:txBody>
      </p:sp>
      <p:sp>
        <p:nvSpPr>
          <p:cNvPr id="6" name="Plassholder for lysbildenummer 5">
            <a:extLst>
              <a:ext uri="{FF2B5EF4-FFF2-40B4-BE49-F238E27FC236}">
                <a16:creationId xmlns:a16="http://schemas.microsoft.com/office/drawing/2014/main" id="{644D33E1-E365-0283-3AF8-CEDE5BE73175}"/>
              </a:ext>
            </a:extLst>
          </p:cNvPr>
          <p:cNvSpPr>
            <a:spLocks noGrp="1"/>
          </p:cNvSpPr>
          <p:nvPr>
            <p:ph type="sldNum" sz="quarter" idx="12"/>
          </p:nvPr>
        </p:nvSpPr>
        <p:spPr/>
        <p:txBody>
          <a:bodyPr/>
          <a:lstStyle/>
          <a:p>
            <a:fld id="{7C764AE8-D20F-5248-84DF-7402813614F1}" type="slidenum">
              <a:rPr lang="nb-NO" smtClean="0"/>
              <a:t>7</a:t>
            </a:fld>
            <a:endParaRPr lang="nb-NO"/>
          </a:p>
        </p:txBody>
      </p:sp>
    </p:spTree>
    <p:extLst>
      <p:ext uri="{BB962C8B-B14F-4D97-AF65-F5344CB8AC3E}">
        <p14:creationId xmlns:p14="http://schemas.microsoft.com/office/powerpoint/2010/main" val="2850061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innhold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05878"/>
            <a:ext cx="12192000" cy="7263878"/>
          </a:xfrm>
          <a:prstGeom prst="rect">
            <a:avLst/>
          </a:prstGeom>
        </p:spPr>
      </p:pic>
      <p:sp>
        <p:nvSpPr>
          <p:cNvPr id="4" name="TekstSylinder 3"/>
          <p:cNvSpPr txBox="1"/>
          <p:nvPr/>
        </p:nvSpPr>
        <p:spPr>
          <a:xfrm>
            <a:off x="5960975" y="6488668"/>
            <a:ext cx="237566" cy="369332"/>
          </a:xfrm>
          <a:prstGeom prst="rect">
            <a:avLst/>
          </a:prstGeom>
          <a:noFill/>
        </p:spPr>
        <p:txBody>
          <a:bodyPr wrap="none" rtlCol="0">
            <a:spAutoFit/>
          </a:bodyPr>
          <a:lstStyle/>
          <a:p>
            <a:r>
              <a:rPr lang="nb-NO" dirty="0"/>
              <a:t> </a:t>
            </a:r>
          </a:p>
        </p:txBody>
      </p:sp>
      <p:sp>
        <p:nvSpPr>
          <p:cNvPr id="2" name="Tittel 1"/>
          <p:cNvSpPr>
            <a:spLocks noGrp="1"/>
          </p:cNvSpPr>
          <p:nvPr>
            <p:ph type="title"/>
          </p:nvPr>
        </p:nvSpPr>
        <p:spPr/>
        <p:txBody>
          <a:bodyPr/>
          <a:lstStyle/>
          <a:p>
            <a:endParaRPr lang="nb-NO"/>
          </a:p>
        </p:txBody>
      </p:sp>
      <p:sp>
        <p:nvSpPr>
          <p:cNvPr id="5" name="Plassholder for innhold 4"/>
          <p:cNvSpPr>
            <a:spLocks noGrp="1"/>
          </p:cNvSpPr>
          <p:nvPr>
            <p:ph idx="1"/>
          </p:nvPr>
        </p:nvSpPr>
        <p:spPr/>
        <p:txBody>
          <a:bodyPr/>
          <a:lstStyle/>
          <a:p>
            <a:endParaRPr lang="nb-NO" dirty="0"/>
          </a:p>
        </p:txBody>
      </p:sp>
      <p:sp>
        <p:nvSpPr>
          <p:cNvPr id="6" name="Plassholder for bunntekst 5">
            <a:extLst>
              <a:ext uri="{FF2B5EF4-FFF2-40B4-BE49-F238E27FC236}">
                <a16:creationId xmlns:a16="http://schemas.microsoft.com/office/drawing/2014/main" id="{86379DA7-18A5-47B7-9CB5-61C3D10CE67F}"/>
              </a:ext>
            </a:extLst>
          </p:cNvPr>
          <p:cNvSpPr>
            <a:spLocks noGrp="1"/>
          </p:cNvSpPr>
          <p:nvPr>
            <p:ph type="ftr" sz="quarter" idx="11"/>
          </p:nvPr>
        </p:nvSpPr>
        <p:spPr/>
        <p:txBody>
          <a:bodyPr/>
          <a:lstStyle/>
          <a:p>
            <a:r>
              <a:rPr lang="nb-NO"/>
              <a:t>RØRE Anne-Kristin Imenes</a:t>
            </a:r>
          </a:p>
        </p:txBody>
      </p:sp>
      <p:sp>
        <p:nvSpPr>
          <p:cNvPr id="7" name="Plassholder for lysbildenummer 6">
            <a:extLst>
              <a:ext uri="{FF2B5EF4-FFF2-40B4-BE49-F238E27FC236}">
                <a16:creationId xmlns:a16="http://schemas.microsoft.com/office/drawing/2014/main" id="{D3421675-AEDC-5412-0F08-0F062482C117}"/>
              </a:ext>
            </a:extLst>
          </p:cNvPr>
          <p:cNvSpPr>
            <a:spLocks noGrp="1"/>
          </p:cNvSpPr>
          <p:nvPr>
            <p:ph type="sldNum" sz="quarter" idx="12"/>
          </p:nvPr>
        </p:nvSpPr>
        <p:spPr/>
        <p:txBody>
          <a:bodyPr/>
          <a:lstStyle/>
          <a:p>
            <a:fld id="{7C764AE8-D20F-5248-84DF-7402813614F1}" type="slidenum">
              <a:rPr lang="nb-NO" smtClean="0"/>
              <a:t>8</a:t>
            </a:fld>
            <a:endParaRPr lang="nb-NO"/>
          </a:p>
        </p:txBody>
      </p:sp>
    </p:spTree>
    <p:extLst>
      <p:ext uri="{BB962C8B-B14F-4D97-AF65-F5344CB8AC3E}">
        <p14:creationId xmlns:p14="http://schemas.microsoft.com/office/powerpoint/2010/main" val="81308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8533" y="-1349021"/>
            <a:ext cx="12310533" cy="8207022"/>
          </a:xfrm>
        </p:spPr>
      </p:pic>
      <p:sp>
        <p:nvSpPr>
          <p:cNvPr id="3" name="Plassholder for bunntekst 2">
            <a:extLst>
              <a:ext uri="{FF2B5EF4-FFF2-40B4-BE49-F238E27FC236}">
                <a16:creationId xmlns:a16="http://schemas.microsoft.com/office/drawing/2014/main" id="{41E6597D-7B1D-5CBE-05A2-D4B1A24A99B0}"/>
              </a:ext>
            </a:extLst>
          </p:cNvPr>
          <p:cNvSpPr>
            <a:spLocks noGrp="1"/>
          </p:cNvSpPr>
          <p:nvPr>
            <p:ph type="ftr" sz="quarter" idx="11"/>
          </p:nvPr>
        </p:nvSpPr>
        <p:spPr/>
        <p:txBody>
          <a:bodyPr/>
          <a:lstStyle/>
          <a:p>
            <a:r>
              <a:rPr lang="nb-NO"/>
              <a:t>RØRE Anne-Kristin Imenes</a:t>
            </a:r>
          </a:p>
        </p:txBody>
      </p:sp>
      <p:sp>
        <p:nvSpPr>
          <p:cNvPr id="5" name="Plassholder for lysbildenummer 4">
            <a:extLst>
              <a:ext uri="{FF2B5EF4-FFF2-40B4-BE49-F238E27FC236}">
                <a16:creationId xmlns:a16="http://schemas.microsoft.com/office/drawing/2014/main" id="{CB94266B-6E4F-6A52-69BE-2E5ECA6CC746}"/>
              </a:ext>
            </a:extLst>
          </p:cNvPr>
          <p:cNvSpPr>
            <a:spLocks noGrp="1"/>
          </p:cNvSpPr>
          <p:nvPr>
            <p:ph type="sldNum" sz="quarter" idx="12"/>
          </p:nvPr>
        </p:nvSpPr>
        <p:spPr/>
        <p:txBody>
          <a:bodyPr/>
          <a:lstStyle/>
          <a:p>
            <a:fld id="{7C764AE8-D20F-5248-84DF-7402813614F1}" type="slidenum">
              <a:rPr lang="nb-NO" smtClean="0"/>
              <a:t>9</a:t>
            </a:fld>
            <a:endParaRPr lang="nb-NO"/>
          </a:p>
        </p:txBody>
      </p:sp>
    </p:spTree>
    <p:extLst>
      <p:ext uri="{BB962C8B-B14F-4D97-AF65-F5344CB8AC3E}">
        <p14:creationId xmlns:p14="http://schemas.microsoft.com/office/powerpoint/2010/main" val="186413920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2937</Words>
  <Application>Microsoft Macintosh PowerPoint</Application>
  <PresentationFormat>Widescreen</PresentationFormat>
  <Paragraphs>173</Paragraphs>
  <Slides>19</Slides>
  <Notes>18</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19</vt:i4>
      </vt:variant>
    </vt:vector>
  </HeadingPairs>
  <TitlesOfParts>
    <vt:vector size="23" baseType="lpstr">
      <vt:lpstr>Arial</vt:lpstr>
      <vt:lpstr>Calibri</vt:lpstr>
      <vt:lpstr>Calibri Light</vt:lpstr>
      <vt:lpstr>Office-tema</vt:lpstr>
      <vt:lpstr>Søvn – del 1 Hvorfor trenger vi å sove?</vt:lpstr>
      <vt:lpstr> Hvorfor trenger vi å sove? </vt:lpstr>
      <vt:lpstr>PowerPoint-presentasjon</vt:lpstr>
      <vt:lpstr>”- og jeg som trodde at det verste som kunne skje ved lite søvn var at jeg ble trøtt” </vt:lpstr>
      <vt:lpstr>PowerPoint-presentasjon</vt:lpstr>
      <vt:lpstr>PowerPoint-presentasjon</vt:lpstr>
      <vt:lpstr>PowerPoint-presentasjon</vt:lpstr>
      <vt:lpstr>PowerPoint-presentasjon</vt:lpstr>
      <vt:lpstr>PowerPoint-presentasjon</vt:lpstr>
      <vt:lpstr>Utdrag BBC-dokumentar: Den viktige søvnen</vt:lpstr>
      <vt:lpstr>PowerPoint-presentasjon</vt:lpstr>
      <vt:lpstr>“Så forsto jeg først senere  at paracet ikke var så lurt,  og at smertestillende  faktisk kan gi  mer hodepine over tid.” </vt:lpstr>
      <vt:lpstr>PowerPoint-presentasjon</vt:lpstr>
      <vt:lpstr>Lite søvn – økt risiko for depresjon </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Søvn – del 1 Hvorfor trenger vi å sove?  </dc:title>
  <dc:creator>Anne-Kristin Imenes</dc:creator>
  <cp:lastModifiedBy>Anne-Kristin Imenes</cp:lastModifiedBy>
  <cp:revision>3</cp:revision>
  <dcterms:created xsi:type="dcterms:W3CDTF">2022-09-24T09:46:59Z</dcterms:created>
  <dcterms:modified xsi:type="dcterms:W3CDTF">2022-09-25T18:51:12Z</dcterms:modified>
</cp:coreProperties>
</file>