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1"/>
  </p:notesMasterIdLst>
  <p:sldIdLst>
    <p:sldId id="320" r:id="rId5"/>
    <p:sldId id="315" r:id="rId6"/>
    <p:sldId id="291" r:id="rId7"/>
    <p:sldId id="301" r:id="rId8"/>
    <p:sldId id="314" r:id="rId9"/>
    <p:sldId id="262" r:id="rId10"/>
    <p:sldId id="279" r:id="rId11"/>
    <p:sldId id="293" r:id="rId12"/>
    <p:sldId id="316" r:id="rId13"/>
    <p:sldId id="317" r:id="rId14"/>
    <p:sldId id="302" r:id="rId15"/>
    <p:sldId id="318" r:id="rId16"/>
    <p:sldId id="319" r:id="rId17"/>
    <p:sldId id="304" r:id="rId18"/>
    <p:sldId id="305" r:id="rId19"/>
    <p:sldId id="303"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86"/>
    <p:restoredTop sz="94663"/>
  </p:normalViewPr>
  <p:slideViewPr>
    <p:cSldViewPr snapToGrid="0" snapToObjects="1">
      <p:cViewPr varScale="1">
        <p:scale>
          <a:sx n="94" d="100"/>
          <a:sy n="94" d="100"/>
        </p:scale>
        <p:origin x="200"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0F67EC-2B15-4CEC-AB95-B4B0DFB7346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B12A472-4A50-46D4-A682-2320F4E41E98}">
      <dgm:prSet/>
      <dgm:spPr/>
      <dgm:t>
        <a:bodyPr/>
        <a:lstStyle/>
        <a:p>
          <a:r>
            <a:rPr lang="nb-NO" b="0" i="0" dirty="0"/>
            <a:t>1. Ordstyrer</a:t>
          </a:r>
          <a:endParaRPr lang="en-US" dirty="0"/>
        </a:p>
      </dgm:t>
    </dgm:pt>
    <dgm:pt modelId="{DA569989-6FEE-4C42-A1DB-EF7F60672360}" type="parTrans" cxnId="{931EA895-4F5A-451F-9E73-9DE9EEB24C6A}">
      <dgm:prSet/>
      <dgm:spPr/>
      <dgm:t>
        <a:bodyPr/>
        <a:lstStyle/>
        <a:p>
          <a:endParaRPr lang="en-US"/>
        </a:p>
      </dgm:t>
    </dgm:pt>
    <dgm:pt modelId="{8B896D17-0FD9-4005-9F10-270C4D04D239}" type="sibTrans" cxnId="{931EA895-4F5A-451F-9E73-9DE9EEB24C6A}">
      <dgm:prSet/>
      <dgm:spPr/>
      <dgm:t>
        <a:bodyPr/>
        <a:lstStyle/>
        <a:p>
          <a:endParaRPr lang="en-US"/>
        </a:p>
      </dgm:t>
    </dgm:pt>
    <dgm:pt modelId="{0CFA1D18-5091-44EC-A090-1FD32C19A5A9}">
      <dgm:prSet/>
      <dgm:spPr/>
      <dgm:t>
        <a:bodyPr/>
        <a:lstStyle/>
        <a:p>
          <a:r>
            <a:rPr lang="nb-NO" b="0" i="0" dirty="0"/>
            <a:t>2. Sekretær</a:t>
          </a:r>
          <a:endParaRPr lang="en-US" dirty="0"/>
        </a:p>
      </dgm:t>
    </dgm:pt>
    <dgm:pt modelId="{DEBA176F-EC23-460C-9456-696C993CE1BD}" type="parTrans" cxnId="{EB0D34C0-A365-40CF-BECE-9AEE0C2E82CB}">
      <dgm:prSet/>
      <dgm:spPr/>
      <dgm:t>
        <a:bodyPr/>
        <a:lstStyle/>
        <a:p>
          <a:endParaRPr lang="en-US"/>
        </a:p>
      </dgm:t>
    </dgm:pt>
    <dgm:pt modelId="{65AC00E1-D4A2-4334-AF3A-CD217494FF56}" type="sibTrans" cxnId="{EB0D34C0-A365-40CF-BECE-9AEE0C2E82CB}">
      <dgm:prSet/>
      <dgm:spPr/>
      <dgm:t>
        <a:bodyPr/>
        <a:lstStyle/>
        <a:p>
          <a:endParaRPr lang="en-US"/>
        </a:p>
      </dgm:t>
    </dgm:pt>
    <dgm:pt modelId="{CAED0C2F-F305-408F-AA9F-767267C0D64A}">
      <dgm:prSet/>
      <dgm:spPr/>
      <dgm:t>
        <a:bodyPr/>
        <a:lstStyle/>
        <a:p>
          <a:r>
            <a:rPr lang="nb-NO" b="0" i="0" dirty="0"/>
            <a:t>3. Talsperson</a:t>
          </a:r>
          <a:endParaRPr lang="en-US" dirty="0"/>
        </a:p>
      </dgm:t>
    </dgm:pt>
    <dgm:pt modelId="{469D85D1-3D97-4E95-9CEE-D5B38C396349}" type="parTrans" cxnId="{EA7C7165-F83E-4B14-BD4D-413B5B606899}">
      <dgm:prSet/>
      <dgm:spPr/>
      <dgm:t>
        <a:bodyPr/>
        <a:lstStyle/>
        <a:p>
          <a:endParaRPr lang="en-US"/>
        </a:p>
      </dgm:t>
    </dgm:pt>
    <dgm:pt modelId="{B26BED4E-FA5D-4443-9A47-E23A4A05C588}" type="sibTrans" cxnId="{EA7C7165-F83E-4B14-BD4D-413B5B606899}">
      <dgm:prSet/>
      <dgm:spPr/>
      <dgm:t>
        <a:bodyPr/>
        <a:lstStyle/>
        <a:p>
          <a:endParaRPr lang="en-US"/>
        </a:p>
      </dgm:t>
    </dgm:pt>
    <dgm:pt modelId="{9EBC965A-EE1E-428C-9EAA-50F1F49B4D39}">
      <dgm:prSet/>
      <dgm:spPr/>
      <dgm:t>
        <a:bodyPr/>
        <a:lstStyle/>
        <a:p>
          <a:r>
            <a:rPr lang="nb-NO" b="0" i="0" dirty="0"/>
            <a:t>4. Praktisk ansvarlig</a:t>
          </a:r>
          <a:endParaRPr lang="en-US" dirty="0"/>
        </a:p>
      </dgm:t>
    </dgm:pt>
    <dgm:pt modelId="{94D66BCC-CD11-409E-AED5-640D631C7062}" type="parTrans" cxnId="{C4EF46A2-84FE-4DDB-A68C-B0B53AF1A47E}">
      <dgm:prSet/>
      <dgm:spPr/>
      <dgm:t>
        <a:bodyPr/>
        <a:lstStyle/>
        <a:p>
          <a:endParaRPr lang="en-US"/>
        </a:p>
      </dgm:t>
    </dgm:pt>
    <dgm:pt modelId="{62A05CE8-9798-44BD-A63F-76B8C27D5987}" type="sibTrans" cxnId="{C4EF46A2-84FE-4DDB-A68C-B0B53AF1A47E}">
      <dgm:prSet/>
      <dgm:spPr/>
      <dgm:t>
        <a:bodyPr/>
        <a:lstStyle/>
        <a:p>
          <a:endParaRPr lang="en-US"/>
        </a:p>
      </dgm:t>
    </dgm:pt>
    <dgm:pt modelId="{CCFD7600-9D56-304C-B338-2DC5AFC679DD}" type="pres">
      <dgm:prSet presAssocID="{890F67EC-2B15-4CEC-AB95-B4B0DFB7346D}" presName="vert0" presStyleCnt="0">
        <dgm:presLayoutVars>
          <dgm:dir/>
          <dgm:animOne val="branch"/>
          <dgm:animLvl val="lvl"/>
        </dgm:presLayoutVars>
      </dgm:prSet>
      <dgm:spPr/>
    </dgm:pt>
    <dgm:pt modelId="{6D48D0A2-72E7-FC4F-ABB5-17D4BB390EC1}" type="pres">
      <dgm:prSet presAssocID="{CB12A472-4A50-46D4-A682-2320F4E41E98}" presName="thickLine" presStyleLbl="alignNode1" presStyleIdx="0" presStyleCnt="4"/>
      <dgm:spPr/>
    </dgm:pt>
    <dgm:pt modelId="{2A46F43B-3ABA-CE45-A9F8-DE1B7B1CF38B}" type="pres">
      <dgm:prSet presAssocID="{CB12A472-4A50-46D4-A682-2320F4E41E98}" presName="horz1" presStyleCnt="0"/>
      <dgm:spPr/>
    </dgm:pt>
    <dgm:pt modelId="{7788D690-E032-244A-A343-060449E1F743}" type="pres">
      <dgm:prSet presAssocID="{CB12A472-4A50-46D4-A682-2320F4E41E98}" presName="tx1" presStyleLbl="revTx" presStyleIdx="0" presStyleCnt="4"/>
      <dgm:spPr/>
    </dgm:pt>
    <dgm:pt modelId="{0A458415-8804-984C-8AEA-E493DCCB6864}" type="pres">
      <dgm:prSet presAssocID="{CB12A472-4A50-46D4-A682-2320F4E41E98}" presName="vert1" presStyleCnt="0"/>
      <dgm:spPr/>
    </dgm:pt>
    <dgm:pt modelId="{7CD97E5B-F103-8B47-A84B-0ED992AC98D9}" type="pres">
      <dgm:prSet presAssocID="{0CFA1D18-5091-44EC-A090-1FD32C19A5A9}" presName="thickLine" presStyleLbl="alignNode1" presStyleIdx="1" presStyleCnt="4"/>
      <dgm:spPr/>
    </dgm:pt>
    <dgm:pt modelId="{6F0432B2-77DF-C34E-8840-E3EF3EA6EBB6}" type="pres">
      <dgm:prSet presAssocID="{0CFA1D18-5091-44EC-A090-1FD32C19A5A9}" presName="horz1" presStyleCnt="0"/>
      <dgm:spPr/>
    </dgm:pt>
    <dgm:pt modelId="{F8004190-2970-964D-B550-9F5292E2BCDD}" type="pres">
      <dgm:prSet presAssocID="{0CFA1D18-5091-44EC-A090-1FD32C19A5A9}" presName="tx1" presStyleLbl="revTx" presStyleIdx="1" presStyleCnt="4"/>
      <dgm:spPr/>
    </dgm:pt>
    <dgm:pt modelId="{6469F559-B754-5B46-B259-237B927AB049}" type="pres">
      <dgm:prSet presAssocID="{0CFA1D18-5091-44EC-A090-1FD32C19A5A9}" presName="vert1" presStyleCnt="0"/>
      <dgm:spPr/>
    </dgm:pt>
    <dgm:pt modelId="{D1FFFEE6-247F-1642-A060-2C3FFD636DE3}" type="pres">
      <dgm:prSet presAssocID="{CAED0C2F-F305-408F-AA9F-767267C0D64A}" presName="thickLine" presStyleLbl="alignNode1" presStyleIdx="2" presStyleCnt="4"/>
      <dgm:spPr/>
    </dgm:pt>
    <dgm:pt modelId="{D8CE74F6-DA9D-E745-B7B9-A31694C58828}" type="pres">
      <dgm:prSet presAssocID="{CAED0C2F-F305-408F-AA9F-767267C0D64A}" presName="horz1" presStyleCnt="0"/>
      <dgm:spPr/>
    </dgm:pt>
    <dgm:pt modelId="{3DBA948A-0C0B-A94D-A786-E77797D309A2}" type="pres">
      <dgm:prSet presAssocID="{CAED0C2F-F305-408F-AA9F-767267C0D64A}" presName="tx1" presStyleLbl="revTx" presStyleIdx="2" presStyleCnt="4"/>
      <dgm:spPr/>
    </dgm:pt>
    <dgm:pt modelId="{7BB14104-4AF8-934F-A79F-DBBEC48B593E}" type="pres">
      <dgm:prSet presAssocID="{CAED0C2F-F305-408F-AA9F-767267C0D64A}" presName="vert1" presStyleCnt="0"/>
      <dgm:spPr/>
    </dgm:pt>
    <dgm:pt modelId="{52E5FE77-BB96-024E-B10F-5FA99C44595B}" type="pres">
      <dgm:prSet presAssocID="{9EBC965A-EE1E-428C-9EAA-50F1F49B4D39}" presName="thickLine" presStyleLbl="alignNode1" presStyleIdx="3" presStyleCnt="4"/>
      <dgm:spPr/>
    </dgm:pt>
    <dgm:pt modelId="{77FB4032-AB9D-C04D-9ADE-95159A4164D5}" type="pres">
      <dgm:prSet presAssocID="{9EBC965A-EE1E-428C-9EAA-50F1F49B4D39}" presName="horz1" presStyleCnt="0"/>
      <dgm:spPr/>
    </dgm:pt>
    <dgm:pt modelId="{1713E691-6DFB-B944-A4E9-CAEAA33B664C}" type="pres">
      <dgm:prSet presAssocID="{9EBC965A-EE1E-428C-9EAA-50F1F49B4D39}" presName="tx1" presStyleLbl="revTx" presStyleIdx="3" presStyleCnt="4"/>
      <dgm:spPr/>
    </dgm:pt>
    <dgm:pt modelId="{83036C6F-333F-BF4D-8EDE-567265D84EEA}" type="pres">
      <dgm:prSet presAssocID="{9EBC965A-EE1E-428C-9EAA-50F1F49B4D39}" presName="vert1" presStyleCnt="0"/>
      <dgm:spPr/>
    </dgm:pt>
  </dgm:ptLst>
  <dgm:cxnLst>
    <dgm:cxn modelId="{4715D438-FAA8-CB42-94C8-B9C00C471BC3}" type="presOf" srcId="{CB12A472-4A50-46D4-A682-2320F4E41E98}" destId="{7788D690-E032-244A-A343-060449E1F743}" srcOrd="0" destOrd="0" presId="urn:microsoft.com/office/officeart/2008/layout/LinedList"/>
    <dgm:cxn modelId="{BFF39B61-D946-A345-BA92-97F90887AB7B}" type="presOf" srcId="{0CFA1D18-5091-44EC-A090-1FD32C19A5A9}" destId="{F8004190-2970-964D-B550-9F5292E2BCDD}" srcOrd="0" destOrd="0" presId="urn:microsoft.com/office/officeart/2008/layout/LinedList"/>
    <dgm:cxn modelId="{EA7C7165-F83E-4B14-BD4D-413B5B606899}" srcId="{890F67EC-2B15-4CEC-AB95-B4B0DFB7346D}" destId="{CAED0C2F-F305-408F-AA9F-767267C0D64A}" srcOrd="2" destOrd="0" parTransId="{469D85D1-3D97-4E95-9CEE-D5B38C396349}" sibTransId="{B26BED4E-FA5D-4443-9A47-E23A4A05C588}"/>
    <dgm:cxn modelId="{AD272E89-868B-F441-B9F9-A64D14B3EA59}" type="presOf" srcId="{9EBC965A-EE1E-428C-9EAA-50F1F49B4D39}" destId="{1713E691-6DFB-B944-A4E9-CAEAA33B664C}" srcOrd="0" destOrd="0" presId="urn:microsoft.com/office/officeart/2008/layout/LinedList"/>
    <dgm:cxn modelId="{931EA895-4F5A-451F-9E73-9DE9EEB24C6A}" srcId="{890F67EC-2B15-4CEC-AB95-B4B0DFB7346D}" destId="{CB12A472-4A50-46D4-A682-2320F4E41E98}" srcOrd="0" destOrd="0" parTransId="{DA569989-6FEE-4C42-A1DB-EF7F60672360}" sibTransId="{8B896D17-0FD9-4005-9F10-270C4D04D239}"/>
    <dgm:cxn modelId="{70A8F29E-3626-0944-8401-9C8C6B32CEB0}" type="presOf" srcId="{890F67EC-2B15-4CEC-AB95-B4B0DFB7346D}" destId="{CCFD7600-9D56-304C-B338-2DC5AFC679DD}" srcOrd="0" destOrd="0" presId="urn:microsoft.com/office/officeart/2008/layout/LinedList"/>
    <dgm:cxn modelId="{C4EF46A2-84FE-4DDB-A68C-B0B53AF1A47E}" srcId="{890F67EC-2B15-4CEC-AB95-B4B0DFB7346D}" destId="{9EBC965A-EE1E-428C-9EAA-50F1F49B4D39}" srcOrd="3" destOrd="0" parTransId="{94D66BCC-CD11-409E-AED5-640D631C7062}" sibTransId="{62A05CE8-9798-44BD-A63F-76B8C27D5987}"/>
    <dgm:cxn modelId="{EB0D34C0-A365-40CF-BECE-9AEE0C2E82CB}" srcId="{890F67EC-2B15-4CEC-AB95-B4B0DFB7346D}" destId="{0CFA1D18-5091-44EC-A090-1FD32C19A5A9}" srcOrd="1" destOrd="0" parTransId="{DEBA176F-EC23-460C-9456-696C993CE1BD}" sibTransId="{65AC00E1-D4A2-4334-AF3A-CD217494FF56}"/>
    <dgm:cxn modelId="{1A568BCC-9F3B-5240-9027-F2A6E4945FD0}" type="presOf" srcId="{CAED0C2F-F305-408F-AA9F-767267C0D64A}" destId="{3DBA948A-0C0B-A94D-A786-E77797D309A2}" srcOrd="0" destOrd="0" presId="urn:microsoft.com/office/officeart/2008/layout/LinedList"/>
    <dgm:cxn modelId="{207D5510-9520-4244-BF74-D024D2B97C57}" type="presParOf" srcId="{CCFD7600-9D56-304C-B338-2DC5AFC679DD}" destId="{6D48D0A2-72E7-FC4F-ABB5-17D4BB390EC1}" srcOrd="0" destOrd="0" presId="urn:microsoft.com/office/officeart/2008/layout/LinedList"/>
    <dgm:cxn modelId="{812B28CF-CA64-3C4E-8313-DD31FF6A18A7}" type="presParOf" srcId="{CCFD7600-9D56-304C-B338-2DC5AFC679DD}" destId="{2A46F43B-3ABA-CE45-A9F8-DE1B7B1CF38B}" srcOrd="1" destOrd="0" presId="urn:microsoft.com/office/officeart/2008/layout/LinedList"/>
    <dgm:cxn modelId="{839FB867-EE02-974B-BE2D-CAEF91DEFC89}" type="presParOf" srcId="{2A46F43B-3ABA-CE45-A9F8-DE1B7B1CF38B}" destId="{7788D690-E032-244A-A343-060449E1F743}" srcOrd="0" destOrd="0" presId="urn:microsoft.com/office/officeart/2008/layout/LinedList"/>
    <dgm:cxn modelId="{30DBBEDF-A3AC-3C41-B5D4-2A9B9AD18E05}" type="presParOf" srcId="{2A46F43B-3ABA-CE45-A9F8-DE1B7B1CF38B}" destId="{0A458415-8804-984C-8AEA-E493DCCB6864}" srcOrd="1" destOrd="0" presId="urn:microsoft.com/office/officeart/2008/layout/LinedList"/>
    <dgm:cxn modelId="{FDE431BE-4909-2047-B0C3-E7DB1A51CAD5}" type="presParOf" srcId="{CCFD7600-9D56-304C-B338-2DC5AFC679DD}" destId="{7CD97E5B-F103-8B47-A84B-0ED992AC98D9}" srcOrd="2" destOrd="0" presId="urn:microsoft.com/office/officeart/2008/layout/LinedList"/>
    <dgm:cxn modelId="{530428E2-807D-8644-8C10-6572A4A9638E}" type="presParOf" srcId="{CCFD7600-9D56-304C-B338-2DC5AFC679DD}" destId="{6F0432B2-77DF-C34E-8840-E3EF3EA6EBB6}" srcOrd="3" destOrd="0" presId="urn:microsoft.com/office/officeart/2008/layout/LinedList"/>
    <dgm:cxn modelId="{22EFFDF8-7FFC-6241-9110-3AE37187931A}" type="presParOf" srcId="{6F0432B2-77DF-C34E-8840-E3EF3EA6EBB6}" destId="{F8004190-2970-964D-B550-9F5292E2BCDD}" srcOrd="0" destOrd="0" presId="urn:microsoft.com/office/officeart/2008/layout/LinedList"/>
    <dgm:cxn modelId="{545DB511-964D-B747-9504-18BFE6BB5D13}" type="presParOf" srcId="{6F0432B2-77DF-C34E-8840-E3EF3EA6EBB6}" destId="{6469F559-B754-5B46-B259-237B927AB049}" srcOrd="1" destOrd="0" presId="urn:microsoft.com/office/officeart/2008/layout/LinedList"/>
    <dgm:cxn modelId="{B621717A-5F16-A548-BC54-74EA1871D0A4}" type="presParOf" srcId="{CCFD7600-9D56-304C-B338-2DC5AFC679DD}" destId="{D1FFFEE6-247F-1642-A060-2C3FFD636DE3}" srcOrd="4" destOrd="0" presId="urn:microsoft.com/office/officeart/2008/layout/LinedList"/>
    <dgm:cxn modelId="{073FC28B-AD4A-EC4D-8C80-7838B431C216}" type="presParOf" srcId="{CCFD7600-9D56-304C-B338-2DC5AFC679DD}" destId="{D8CE74F6-DA9D-E745-B7B9-A31694C58828}" srcOrd="5" destOrd="0" presId="urn:microsoft.com/office/officeart/2008/layout/LinedList"/>
    <dgm:cxn modelId="{D501FAEB-88F7-1F48-BEDC-290C39ABCD0C}" type="presParOf" srcId="{D8CE74F6-DA9D-E745-B7B9-A31694C58828}" destId="{3DBA948A-0C0B-A94D-A786-E77797D309A2}" srcOrd="0" destOrd="0" presId="urn:microsoft.com/office/officeart/2008/layout/LinedList"/>
    <dgm:cxn modelId="{92A1A81F-0B4A-2E41-A436-B575CC4FFCE6}" type="presParOf" srcId="{D8CE74F6-DA9D-E745-B7B9-A31694C58828}" destId="{7BB14104-4AF8-934F-A79F-DBBEC48B593E}" srcOrd="1" destOrd="0" presId="urn:microsoft.com/office/officeart/2008/layout/LinedList"/>
    <dgm:cxn modelId="{290BCD11-C80D-9C4F-B5B4-4B0286515422}" type="presParOf" srcId="{CCFD7600-9D56-304C-B338-2DC5AFC679DD}" destId="{52E5FE77-BB96-024E-B10F-5FA99C44595B}" srcOrd="6" destOrd="0" presId="urn:microsoft.com/office/officeart/2008/layout/LinedList"/>
    <dgm:cxn modelId="{FD69ED75-7069-D445-AA87-18E4E91BA221}" type="presParOf" srcId="{CCFD7600-9D56-304C-B338-2DC5AFC679DD}" destId="{77FB4032-AB9D-C04D-9ADE-95159A4164D5}" srcOrd="7" destOrd="0" presId="urn:microsoft.com/office/officeart/2008/layout/LinedList"/>
    <dgm:cxn modelId="{8AA333BA-3428-0E40-8E42-4AD5E025CFAF}" type="presParOf" srcId="{77FB4032-AB9D-C04D-9ADE-95159A4164D5}" destId="{1713E691-6DFB-B944-A4E9-CAEAA33B664C}" srcOrd="0" destOrd="0" presId="urn:microsoft.com/office/officeart/2008/layout/LinedList"/>
    <dgm:cxn modelId="{3C5700B6-99E4-6B47-B8BD-6CF571C3773E}" type="presParOf" srcId="{77FB4032-AB9D-C04D-9ADE-95159A4164D5}" destId="{83036C6F-333F-BF4D-8EDE-567265D84E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8D0A2-72E7-FC4F-ABB5-17D4BB390EC1}">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8D690-E032-244A-A343-060449E1F743}">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nb-NO" sz="5900" b="0" i="0" kern="1200" dirty="0"/>
            <a:t>1. Ordstyrer</a:t>
          </a:r>
          <a:endParaRPr lang="en-US" sz="5900" kern="1200" dirty="0"/>
        </a:p>
      </dsp:txBody>
      <dsp:txXfrm>
        <a:off x="0" y="0"/>
        <a:ext cx="6492875" cy="1276350"/>
      </dsp:txXfrm>
    </dsp:sp>
    <dsp:sp modelId="{7CD97E5B-F103-8B47-A84B-0ED992AC98D9}">
      <dsp:nvSpPr>
        <dsp:cNvPr id="0" name=""/>
        <dsp:cNvSpPr/>
      </dsp:nvSpPr>
      <dsp:spPr>
        <a:xfrm>
          <a:off x="0" y="1276350"/>
          <a:ext cx="6492875" cy="0"/>
        </a:xfrm>
        <a:prstGeom prst="line">
          <a:avLst/>
        </a:prstGeom>
        <a:solidFill>
          <a:schemeClr val="accent2">
            <a:hueOff val="-272049"/>
            <a:satOff val="7189"/>
            <a:lumOff val="-23660"/>
            <a:alphaOff val="0"/>
          </a:schemeClr>
        </a:solidFill>
        <a:ln w="12700" cap="flat" cmpd="sng" algn="ctr">
          <a:solidFill>
            <a:schemeClr val="accent2">
              <a:hueOff val="-272049"/>
              <a:satOff val="7189"/>
              <a:lumOff val="-236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04190-2970-964D-B550-9F5292E2BCDD}">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nb-NO" sz="5900" b="0" i="0" kern="1200" dirty="0"/>
            <a:t>2. Sekretær</a:t>
          </a:r>
          <a:endParaRPr lang="en-US" sz="5900" kern="1200" dirty="0"/>
        </a:p>
      </dsp:txBody>
      <dsp:txXfrm>
        <a:off x="0" y="1276350"/>
        <a:ext cx="6492875" cy="1276350"/>
      </dsp:txXfrm>
    </dsp:sp>
    <dsp:sp modelId="{D1FFFEE6-247F-1642-A060-2C3FFD636DE3}">
      <dsp:nvSpPr>
        <dsp:cNvPr id="0" name=""/>
        <dsp:cNvSpPr/>
      </dsp:nvSpPr>
      <dsp:spPr>
        <a:xfrm>
          <a:off x="0" y="2552700"/>
          <a:ext cx="6492875" cy="0"/>
        </a:xfrm>
        <a:prstGeom prst="line">
          <a:avLst/>
        </a:prstGeom>
        <a:solidFill>
          <a:schemeClr val="accent2">
            <a:hueOff val="-544098"/>
            <a:satOff val="14379"/>
            <a:lumOff val="-47321"/>
            <a:alphaOff val="0"/>
          </a:schemeClr>
        </a:solidFill>
        <a:ln w="12700" cap="flat" cmpd="sng" algn="ctr">
          <a:solidFill>
            <a:schemeClr val="accent2">
              <a:hueOff val="-544098"/>
              <a:satOff val="14379"/>
              <a:lumOff val="-473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A948A-0C0B-A94D-A786-E77797D309A2}">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nb-NO" sz="5900" b="0" i="0" kern="1200" dirty="0"/>
            <a:t>3. Talsperson</a:t>
          </a:r>
          <a:endParaRPr lang="en-US" sz="5900" kern="1200" dirty="0"/>
        </a:p>
      </dsp:txBody>
      <dsp:txXfrm>
        <a:off x="0" y="2552700"/>
        <a:ext cx="6492875" cy="1276350"/>
      </dsp:txXfrm>
    </dsp:sp>
    <dsp:sp modelId="{52E5FE77-BB96-024E-B10F-5FA99C44595B}">
      <dsp:nvSpPr>
        <dsp:cNvPr id="0" name=""/>
        <dsp:cNvSpPr/>
      </dsp:nvSpPr>
      <dsp:spPr>
        <a:xfrm>
          <a:off x="0" y="3829050"/>
          <a:ext cx="6492875" cy="0"/>
        </a:xfrm>
        <a:prstGeom prst="line">
          <a:avLst/>
        </a:prstGeom>
        <a:solidFill>
          <a:schemeClr val="accent2">
            <a:hueOff val="-816147"/>
            <a:satOff val="21568"/>
            <a:lumOff val="-70981"/>
            <a:alphaOff val="0"/>
          </a:schemeClr>
        </a:solidFill>
        <a:ln w="12700" cap="flat" cmpd="sng" algn="ctr">
          <a:solidFill>
            <a:schemeClr val="accent2">
              <a:hueOff val="-816147"/>
              <a:satOff val="21568"/>
              <a:lumOff val="-70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13E691-6DFB-B944-A4E9-CAEAA33B664C}">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0" lvl="0" indent="0" algn="l" defTabSz="2622550">
            <a:lnSpc>
              <a:spcPct val="90000"/>
            </a:lnSpc>
            <a:spcBef>
              <a:spcPct val="0"/>
            </a:spcBef>
            <a:spcAft>
              <a:spcPct val="35000"/>
            </a:spcAft>
            <a:buNone/>
          </a:pPr>
          <a:r>
            <a:rPr lang="nb-NO" sz="5900" b="0" i="0" kern="1200" dirty="0"/>
            <a:t>4. Praktisk ansvarlig</a:t>
          </a:r>
          <a:endParaRPr lang="en-US" sz="5900" kern="1200" dirty="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200F5-F875-474E-93B4-1639844E89F0}" type="datetimeFigureOut">
              <a:rPr lang="nb-NO" smtClean="0"/>
              <a:t>25.09.2022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FD010-3CE4-2A4D-BA9D-3C6744FFFDBB}" type="slidenum">
              <a:rPr lang="nb-NO" smtClean="0"/>
              <a:t>‹#›</a:t>
            </a:fld>
            <a:endParaRPr lang="nb-NO"/>
          </a:p>
        </p:txBody>
      </p:sp>
    </p:spTree>
    <p:extLst>
      <p:ext uri="{BB962C8B-B14F-4D97-AF65-F5344CB8AC3E}">
        <p14:creationId xmlns:p14="http://schemas.microsoft.com/office/powerpoint/2010/main" val="285079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 Bildet er tatt av </a:t>
            </a:r>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Alexas_Fotos</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p>
          <a:p>
            <a:endParaRPr lang="nb-NO" sz="1200" b="0" i="0" kern="1200" dirty="0">
              <a:solidFill>
                <a:schemeClr val="tx1"/>
              </a:solidFill>
              <a:effectLst/>
              <a:latin typeface="+mn-lt"/>
              <a:ea typeface="+mn-ea"/>
              <a:cs typeface="+mn-cs"/>
            </a:endParaRPr>
          </a:p>
          <a:p>
            <a:r>
              <a:rPr lang="nb-NO" dirty="0"/>
              <a:t> &lt;a </a:t>
            </a:r>
            <a:r>
              <a:rPr lang="nb-NO" dirty="0" err="1"/>
              <a:t>href</a:t>
            </a:r>
            <a:r>
              <a:rPr lang="nb-NO" dirty="0"/>
              <a:t>="</a:t>
            </a:r>
            <a:r>
              <a:rPr lang="nb-NO" dirty="0" err="1"/>
              <a:t>https</a:t>
            </a:r>
            <a:r>
              <a:rPr lang="nb-NO" dirty="0"/>
              <a:t>://</a:t>
            </a:r>
            <a:r>
              <a:rPr lang="nb-NO" dirty="0" err="1"/>
              <a:t>pixabay.com</a:t>
            </a:r>
            <a:r>
              <a:rPr lang="nb-NO" dirty="0"/>
              <a:t>/</a:t>
            </a:r>
            <a:r>
              <a:rPr lang="nb-NO" dirty="0" err="1"/>
              <a:t>no</a:t>
            </a:r>
            <a:r>
              <a:rPr lang="nb-NO" dirty="0"/>
              <a:t>/</a:t>
            </a:r>
            <a:r>
              <a:rPr lang="nb-NO" dirty="0" err="1"/>
              <a:t>users</a:t>
            </a:r>
            <a:r>
              <a:rPr lang="nb-NO" dirty="0"/>
              <a:t>/alexas_fotos-686414/?</a:t>
            </a:r>
            <a:r>
              <a:rPr lang="nb-NO" dirty="0" err="1"/>
              <a:t>utm_source</a:t>
            </a:r>
            <a:r>
              <a:rPr lang="nb-NO" dirty="0"/>
              <a:t>=</a:t>
            </a:r>
            <a:r>
              <a:rPr lang="nb-NO" dirty="0" err="1"/>
              <a:t>link-attribution&amp;amp;utm_medium</a:t>
            </a:r>
            <a:r>
              <a:rPr lang="nb-NO" dirty="0"/>
              <a:t>=</a:t>
            </a:r>
            <a:r>
              <a:rPr lang="nb-NO" dirty="0" err="1"/>
              <a:t>referral&amp;amp;utm_campaign</a:t>
            </a:r>
            <a:r>
              <a:rPr lang="nb-NO" dirty="0"/>
              <a:t>=</a:t>
            </a:r>
            <a:r>
              <a:rPr lang="nb-NO" dirty="0" err="1"/>
              <a:t>image&amp;amp;utm_content</a:t>
            </a:r>
            <a:r>
              <a:rPr lang="nb-NO" dirty="0"/>
              <a:t>=3599680"&gt;</a:t>
            </a:r>
            <a:r>
              <a:rPr lang="nb-NO" dirty="0" err="1"/>
              <a:t>Alexas_Fotos</a:t>
            </a:r>
            <a:r>
              <a:rPr lang="nb-NO" dirty="0"/>
              <a:t>&lt;/a&gt; fra &lt;a </a:t>
            </a:r>
            <a:r>
              <a:rPr lang="nb-NO" dirty="0" err="1"/>
              <a:t>href</a:t>
            </a:r>
            <a:r>
              <a:rPr lang="nb-NO" dirty="0"/>
              <a:t>="</a:t>
            </a:r>
            <a:r>
              <a:rPr lang="nb-NO" dirty="0" err="1"/>
              <a:t>https</a:t>
            </a:r>
            <a:r>
              <a:rPr lang="nb-NO" dirty="0"/>
              <a:t>://</a:t>
            </a:r>
            <a:r>
              <a:rPr lang="nb-NO" dirty="0" err="1"/>
              <a:t>pixabay.com</a:t>
            </a:r>
            <a:r>
              <a:rPr lang="nb-NO" dirty="0"/>
              <a:t>/</a:t>
            </a:r>
            <a:r>
              <a:rPr lang="nb-NO" dirty="0" err="1"/>
              <a:t>no</a:t>
            </a:r>
            <a:r>
              <a:rPr lang="nb-NO" dirty="0"/>
              <a:t>/?</a:t>
            </a:r>
            <a:r>
              <a:rPr lang="nb-NO" dirty="0" err="1"/>
              <a:t>utm_source</a:t>
            </a:r>
            <a:r>
              <a:rPr lang="nb-NO" dirty="0"/>
              <a:t>=</a:t>
            </a:r>
            <a:r>
              <a:rPr lang="nb-NO" dirty="0" err="1"/>
              <a:t>link-attribution&amp;amp;utm_medium</a:t>
            </a:r>
            <a:r>
              <a:rPr lang="nb-NO" dirty="0"/>
              <a:t>=</a:t>
            </a:r>
            <a:r>
              <a:rPr lang="nb-NO" dirty="0" err="1"/>
              <a:t>referral&amp;amp;utm_campaign</a:t>
            </a:r>
            <a:r>
              <a:rPr lang="nb-NO" dirty="0"/>
              <a:t>=</a:t>
            </a:r>
            <a:r>
              <a:rPr lang="nb-NO" dirty="0" err="1"/>
              <a:t>image&amp;amp;utm_content</a:t>
            </a:r>
            <a:r>
              <a:rPr lang="nb-NO" dirty="0"/>
              <a:t>=3599680"&gt;</a:t>
            </a:r>
            <a:r>
              <a:rPr lang="nb-NO" dirty="0" err="1"/>
              <a:t>Pixabay</a:t>
            </a:r>
            <a:r>
              <a:rPr lang="nb-NO" dirty="0"/>
              <a:t>&lt;/a&gt; </a:t>
            </a:r>
          </a:p>
        </p:txBody>
      </p:sp>
      <p:sp>
        <p:nvSpPr>
          <p:cNvPr id="4" name="Plassholder for lysbildenummer 3"/>
          <p:cNvSpPr>
            <a:spLocks noGrp="1"/>
          </p:cNvSpPr>
          <p:nvPr>
            <p:ph type="sldNum" sz="quarter" idx="5"/>
          </p:nvPr>
        </p:nvSpPr>
        <p:spPr/>
        <p:txBody>
          <a:bodyPr/>
          <a:lstStyle/>
          <a:p>
            <a:fld id="{969FD010-3CE4-2A4D-BA9D-3C6744FFFDBB}" type="slidenum">
              <a:rPr lang="nb-NO" smtClean="0"/>
              <a:t>14</a:t>
            </a:fld>
            <a:endParaRPr lang="nb-NO"/>
          </a:p>
        </p:txBody>
      </p:sp>
    </p:spTree>
    <p:extLst>
      <p:ext uri="{BB962C8B-B14F-4D97-AF65-F5344CB8AC3E}">
        <p14:creationId xmlns:p14="http://schemas.microsoft.com/office/powerpoint/2010/main" val="414869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3CFB99D-05AF-734E-925B-ABB8A964B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6686" y="589077"/>
            <a:ext cx="3918077" cy="6268923"/>
          </a:xfrm>
          <a:prstGeom prst="rect">
            <a:avLst/>
          </a:prstGeom>
        </p:spPr>
      </p:pic>
      <p:pic>
        <p:nvPicPr>
          <p:cNvPr id="12" name="Bilde 11">
            <a:extLst>
              <a:ext uri="{FF2B5EF4-FFF2-40B4-BE49-F238E27FC236}">
                <a16:creationId xmlns:a16="http://schemas.microsoft.com/office/drawing/2014/main" id="{61202A67-50F1-C64B-AE25-EE1B0D631EF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326580" y="3553910"/>
            <a:ext cx="4260916" cy="1544278"/>
          </a:xfrm>
          <a:prstGeom prst="rect">
            <a:avLst/>
          </a:prstGeom>
        </p:spPr>
      </p:pic>
      <p:pic>
        <p:nvPicPr>
          <p:cNvPr id="13" name="Bilde 12">
            <a:extLst>
              <a:ext uri="{FF2B5EF4-FFF2-40B4-BE49-F238E27FC236}">
                <a16:creationId xmlns:a16="http://schemas.microsoft.com/office/drawing/2014/main" id="{7F152746-8CBF-0946-BA45-09430BE9FBA4}"/>
              </a:ext>
            </a:extLst>
          </p:cNvPr>
          <p:cNvPicPr>
            <a:picLocks noChangeAspect="1"/>
          </p:cNvPicPr>
          <p:nvPr userDrawn="1"/>
        </p:nvPicPr>
        <p:blipFill>
          <a:blip r:embed="rId4"/>
          <a:srcRect/>
          <a:stretch/>
        </p:blipFill>
        <p:spPr>
          <a:xfrm>
            <a:off x="4804549" y="1306121"/>
            <a:ext cx="2602780" cy="3011480"/>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2"/>
            <a:ext cx="2743200" cy="365125"/>
          </a:xfrm>
          <a:prstGeom prst="rect">
            <a:avLst/>
          </a:prstGeom>
        </p:spPr>
        <p:txBody>
          <a:bodyPr lIns="117226" tIns="58613" rIns="117226" bIns="58613"/>
          <a:lstStyle/>
          <a:p>
            <a:fld id="{30B979D4-8382-334D-A42B-2BF8B885DE87}" type="datetimeFigureOut">
              <a:rPr lang="nb-NO" smtClean="0"/>
              <a:pPr/>
              <a:t>25.09.2022</a:t>
            </a:fld>
            <a:endParaRPr lang="nb-NO"/>
          </a:p>
        </p:txBody>
      </p:sp>
      <p:sp>
        <p:nvSpPr>
          <p:cNvPr id="6" name="Plassholder for bunntekst 5"/>
          <p:cNvSpPr>
            <a:spLocks noGrp="1"/>
          </p:cNvSpPr>
          <p:nvPr>
            <p:ph type="ftr" sz="quarter" idx="11"/>
          </p:nvPr>
        </p:nvSpPr>
        <p:spPr>
          <a:xfrm>
            <a:off x="4038600" y="6356352"/>
            <a:ext cx="4114800" cy="365125"/>
          </a:xfrm>
          <a:prstGeom prst="rect">
            <a:avLst/>
          </a:prstGeom>
        </p:spPr>
        <p:txBody>
          <a:bodyPr lIns="117226" tIns="58613" rIns="117226" bIns="58613"/>
          <a:lstStyle/>
          <a:p>
            <a:endParaRPr lang="nb-NO"/>
          </a:p>
        </p:txBody>
      </p:sp>
      <p:sp>
        <p:nvSpPr>
          <p:cNvPr id="7" name="Plassholder for lysbildenummer 6"/>
          <p:cNvSpPr>
            <a:spLocks noGrp="1"/>
          </p:cNvSpPr>
          <p:nvPr>
            <p:ph type="sldNum" sz="quarter" idx="12"/>
          </p:nvPr>
        </p:nvSpPr>
        <p:spPr>
          <a:xfrm>
            <a:off x="8610600" y="6356352"/>
            <a:ext cx="2743200" cy="365125"/>
          </a:xfrm>
          <a:prstGeom prst="rect">
            <a:avLst/>
          </a:prstGeom>
        </p:spPr>
        <p:txBody>
          <a:bodyPr lIns="117226" tIns="58613" rIns="117226" bIns="58613"/>
          <a:lstStyle/>
          <a:p>
            <a:fld id="{9887073C-68FD-324A-B272-C4EED60C0C54}" type="slidenum">
              <a:rPr lang="nb-NO" smtClean="0"/>
              <a:pPr/>
              <a:t>‹#›</a:t>
            </a:fld>
            <a:endParaRPr lang="nb-NO"/>
          </a:p>
        </p:txBody>
      </p:sp>
    </p:spTree>
    <p:extLst>
      <p:ext uri="{BB962C8B-B14F-4D97-AF65-F5344CB8AC3E}">
        <p14:creationId xmlns:p14="http://schemas.microsoft.com/office/powerpoint/2010/main" val="69003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C0DEB60-5521-F142-A327-006B296EA8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2277" y="550237"/>
            <a:ext cx="3259281" cy="6307763"/>
          </a:xfrm>
          <a:prstGeom prst="rect">
            <a:avLst/>
          </a:prstGeom>
        </p:spPr>
      </p:pic>
      <p:pic>
        <p:nvPicPr>
          <p:cNvPr id="6" name="Bilde 5">
            <a:extLst>
              <a:ext uri="{FF2B5EF4-FFF2-40B4-BE49-F238E27FC236}">
                <a16:creationId xmlns:a16="http://schemas.microsoft.com/office/drawing/2014/main" id="{8E5F63EF-120F-A145-8C9D-5E40B33BB2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1813" y="705678"/>
            <a:ext cx="3195046" cy="6152322"/>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383B541-8009-464B-A09F-E71D27F7E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5351" y="5880706"/>
            <a:ext cx="659963" cy="763594"/>
          </a:xfrm>
          <a:prstGeom prst="rect">
            <a:avLst/>
          </a:prstGeom>
        </p:spPr>
      </p:pic>
      <p:pic>
        <p:nvPicPr>
          <p:cNvPr id="13" name="Bilde 12">
            <a:extLst>
              <a:ext uri="{FF2B5EF4-FFF2-40B4-BE49-F238E27FC236}">
                <a16:creationId xmlns:a16="http://schemas.microsoft.com/office/drawing/2014/main" id="{598F5DB6-69F7-5743-8363-9BE7E0A2C55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41850" y="501650"/>
            <a:ext cx="2908300" cy="5854700"/>
          </a:xfrm>
          <a:prstGeom prst="rect">
            <a:avLst/>
          </a:prstGeom>
        </p:spPr>
      </p:pic>
      <p:pic>
        <p:nvPicPr>
          <p:cNvPr id="15" name="Bilde 14" descr="Et bilde som inneholder drage, vann, flygende, linje&#10;&#10;Automatisk generert beskrivelse">
            <a:extLst>
              <a:ext uri="{FF2B5EF4-FFF2-40B4-BE49-F238E27FC236}">
                <a16:creationId xmlns:a16="http://schemas.microsoft.com/office/drawing/2014/main" id="{440FBDE0-8579-0548-8FBF-86ADE9ACF0E0}"/>
              </a:ext>
            </a:extLst>
          </p:cNvPr>
          <p:cNvPicPr>
            <a:picLocks noChangeAspect="1"/>
          </p:cNvPicPr>
          <p:nvPr userDrawn="1"/>
        </p:nvPicPr>
        <p:blipFill>
          <a:blip r:embed="rId4"/>
          <a:stretch>
            <a:fillRect/>
          </a:stretch>
        </p:blipFill>
        <p:spPr>
          <a:xfrm rot="17749958">
            <a:off x="-2513783" y="-1984117"/>
            <a:ext cx="4472842" cy="9215404"/>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9C5460A-0C84-194C-A71F-E763E6E345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1767" y="1152939"/>
            <a:ext cx="5236864" cy="5705061"/>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770D48BE-6A97-EA4B-8FF1-E869A050CC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67552" y="-297003"/>
            <a:ext cx="2908300" cy="58547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5" name="Bilde 4">
            <a:extLst>
              <a:ext uri="{FF2B5EF4-FFF2-40B4-BE49-F238E27FC236}">
                <a16:creationId xmlns:a16="http://schemas.microsoft.com/office/drawing/2014/main" id="{249327AB-4096-274E-8BD2-E53E91183B7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396155" y="2963601"/>
            <a:ext cx="4260916" cy="154427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2.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3E7739F-6E9E-B54E-9BEC-83DAF5E86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4764" y="487517"/>
            <a:ext cx="3197363" cy="6156783"/>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2OEL4P1Rz04"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B148DB-FE2D-3B9A-6B0C-7C683677281C}"/>
              </a:ext>
            </a:extLst>
          </p:cNvPr>
          <p:cNvSpPr>
            <a:spLocks noGrp="1"/>
          </p:cNvSpPr>
          <p:nvPr>
            <p:ph type="ctrTitle"/>
          </p:nvPr>
        </p:nvSpPr>
        <p:spPr>
          <a:xfrm>
            <a:off x="1791191" y="3591648"/>
            <a:ext cx="9144000" cy="2387600"/>
          </a:xfrm>
        </p:spPr>
        <p:txBody>
          <a:bodyPr>
            <a:noAutofit/>
          </a:bodyPr>
          <a:lstStyle/>
          <a:p>
            <a:br>
              <a:rPr lang="nb-NO" sz="4400" dirty="0"/>
            </a:br>
            <a:br>
              <a:rPr lang="nb-NO" sz="4400" dirty="0"/>
            </a:br>
            <a:br>
              <a:rPr lang="nb-NO" sz="4400" dirty="0"/>
            </a:br>
            <a:r>
              <a:rPr lang="nb-NO" sz="4400" dirty="0"/>
              <a:t>Klassesamling</a:t>
            </a:r>
            <a:br>
              <a:rPr lang="nb-NO" sz="4400" dirty="0"/>
            </a:br>
            <a:br>
              <a:rPr lang="nb-NO" sz="4400" dirty="0"/>
            </a:br>
            <a:r>
              <a:rPr lang="nb-NO" sz="4400" dirty="0"/>
              <a:t>Søvn – del 3</a:t>
            </a:r>
            <a:br>
              <a:rPr lang="nb-NO" sz="4400" dirty="0"/>
            </a:br>
            <a:r>
              <a:rPr lang="nb-NO" sz="4400" dirty="0"/>
              <a:t>Døgnrytmeklokken </a:t>
            </a:r>
            <a:br>
              <a:rPr lang="nb-NO" sz="4400"/>
            </a:br>
            <a:r>
              <a:rPr lang="nb-NO" sz="4400"/>
              <a:t>- og </a:t>
            </a:r>
            <a:r>
              <a:rPr lang="nb-NO" sz="4400" dirty="0"/>
              <a:t>litt søvnhistorie</a:t>
            </a:r>
          </a:p>
        </p:txBody>
      </p:sp>
      <p:pic>
        <p:nvPicPr>
          <p:cNvPr id="6" name="Bilde 5" descr="Et bilde som inneholder tekst, skilt, utklipp&#10;&#10;Automatisk generert beskrivelse">
            <a:extLst>
              <a:ext uri="{FF2B5EF4-FFF2-40B4-BE49-F238E27FC236}">
                <a16:creationId xmlns:a16="http://schemas.microsoft.com/office/drawing/2014/main" id="{9AF64828-8033-95DE-7502-9D8F5CEE2172}"/>
              </a:ext>
            </a:extLst>
          </p:cNvPr>
          <p:cNvPicPr>
            <a:picLocks noChangeAspect="1"/>
          </p:cNvPicPr>
          <p:nvPr/>
        </p:nvPicPr>
        <p:blipFill>
          <a:blip r:embed="rId2"/>
          <a:stretch>
            <a:fillRect/>
          </a:stretch>
        </p:blipFill>
        <p:spPr>
          <a:xfrm>
            <a:off x="5409904" y="1084035"/>
            <a:ext cx="1372192" cy="1365250"/>
          </a:xfrm>
          <a:prstGeom prst="rect">
            <a:avLst/>
          </a:prstGeom>
        </p:spPr>
      </p:pic>
    </p:spTree>
    <p:extLst>
      <p:ext uri="{BB962C8B-B14F-4D97-AF65-F5344CB8AC3E}">
        <p14:creationId xmlns:p14="http://schemas.microsoft.com/office/powerpoint/2010/main" val="93822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8A1E22D-6259-1165-4113-F2572ED21503}"/>
              </a:ext>
            </a:extLst>
          </p:cNvPr>
          <p:cNvSpPr>
            <a:spLocks noGrp="1"/>
          </p:cNvSpPr>
          <p:nvPr>
            <p:ph type="title"/>
          </p:nvPr>
        </p:nvSpPr>
        <p:spPr>
          <a:xfrm>
            <a:off x="838200" y="668377"/>
            <a:ext cx="10515600" cy="1325563"/>
          </a:xfrm>
        </p:spPr>
        <p:txBody>
          <a:bodyPr>
            <a:normAutofit/>
          </a:bodyPr>
          <a:lstStyle/>
          <a:p>
            <a:r>
              <a:rPr lang="nb-NO" dirty="0"/>
              <a:t>Påstandsøvelse om søvn</a:t>
            </a:r>
          </a:p>
        </p:txBody>
      </p:sp>
      <p:sp>
        <p:nvSpPr>
          <p:cNvPr id="3" name="Plassholder for innhold 2">
            <a:extLst>
              <a:ext uri="{FF2B5EF4-FFF2-40B4-BE49-F238E27FC236}">
                <a16:creationId xmlns:a16="http://schemas.microsoft.com/office/drawing/2014/main" id="{E8BAEEBD-6C07-EB0C-4326-BFB5F47CD1E7}"/>
              </a:ext>
            </a:extLst>
          </p:cNvPr>
          <p:cNvSpPr>
            <a:spLocks noGrp="1"/>
          </p:cNvSpPr>
          <p:nvPr>
            <p:ph sz="half" idx="1"/>
          </p:nvPr>
        </p:nvSpPr>
        <p:spPr>
          <a:xfrm>
            <a:off x="838200" y="1854927"/>
            <a:ext cx="5097780" cy="4334696"/>
          </a:xfrm>
        </p:spPr>
        <p:txBody>
          <a:bodyPr>
            <a:normAutofit fontScale="92500"/>
          </a:bodyPr>
          <a:lstStyle/>
          <a:p>
            <a:r>
              <a:rPr lang="nb-NO" sz="2100" dirty="0"/>
              <a:t>Tegn et kvadrat på tavla som viser klasserommet. Skriv ”vet ikke”, ”kanskje”, ”enig”, ”uenig” i hvert av hjørnene. Vis elevene hvilket hjørne som er hva. Rydd alle pultene til side. Forklar elevene at de skal stille seg i det hjørnet som de føler er mest riktig for dem ut fra påstandene du kommer med. Rop ut påstander, for eksempel disse: </a:t>
            </a:r>
          </a:p>
          <a:p>
            <a:r>
              <a:rPr lang="nb-NO" sz="2400" b="1" dirty="0"/>
              <a:t>Etter hver påstand: </a:t>
            </a:r>
          </a:p>
          <a:p>
            <a:pPr lvl="1"/>
            <a:r>
              <a:rPr lang="nb-NO" dirty="0"/>
              <a:t>Snakk litt på gruppen om valget dere har gjort. </a:t>
            </a:r>
          </a:p>
          <a:p>
            <a:pPr lvl="1"/>
            <a:r>
              <a:rPr lang="nb-NO" dirty="0"/>
              <a:t>Ta en kort plenumsrunde/intervjurunde: Hvem vil si noe om valget sitt?</a:t>
            </a:r>
          </a:p>
          <a:p>
            <a:endParaRPr lang="nb-NO" sz="2400" dirty="0"/>
          </a:p>
          <a:p>
            <a:endParaRPr lang="nb-NO" sz="2400" dirty="0"/>
          </a:p>
        </p:txBody>
      </p:sp>
      <p:sp>
        <p:nvSpPr>
          <p:cNvPr id="4" name="Plassholder for innhold 3">
            <a:extLst>
              <a:ext uri="{FF2B5EF4-FFF2-40B4-BE49-F238E27FC236}">
                <a16:creationId xmlns:a16="http://schemas.microsoft.com/office/drawing/2014/main" id="{B320EDE4-7AE2-5047-B418-F5D4280F755A}"/>
              </a:ext>
            </a:extLst>
          </p:cNvPr>
          <p:cNvSpPr>
            <a:spLocks noGrp="1"/>
          </p:cNvSpPr>
          <p:nvPr>
            <p:ph sz="half" idx="2"/>
          </p:nvPr>
        </p:nvSpPr>
        <p:spPr>
          <a:xfrm>
            <a:off x="6256020" y="2177456"/>
            <a:ext cx="5097780" cy="3795748"/>
          </a:xfrm>
        </p:spPr>
        <p:txBody>
          <a:bodyPr>
            <a:normAutofit fontScale="92500"/>
          </a:bodyPr>
          <a:lstStyle/>
          <a:p>
            <a:pPr lvl="0"/>
            <a:r>
              <a:rPr lang="nb-NO" sz="1900" dirty="0"/>
              <a:t>Søvn er viktigere enn trening</a:t>
            </a:r>
          </a:p>
          <a:p>
            <a:pPr lvl="0"/>
            <a:r>
              <a:rPr lang="nb-NO" sz="1900" dirty="0"/>
              <a:t>Ingen bør sende meldinger etter </a:t>
            </a:r>
            <a:r>
              <a:rPr lang="nb-NO" sz="1900" dirty="0" err="1"/>
              <a:t>kl</a:t>
            </a:r>
            <a:r>
              <a:rPr lang="nb-NO" sz="1900" dirty="0"/>
              <a:t> 2300</a:t>
            </a:r>
          </a:p>
          <a:p>
            <a:pPr lvl="0"/>
            <a:r>
              <a:rPr lang="nb-NO" sz="1900" dirty="0"/>
              <a:t>Samfunnet er ikke nok opptatt av søvn</a:t>
            </a:r>
          </a:p>
          <a:p>
            <a:pPr lvl="0"/>
            <a:r>
              <a:rPr lang="nb-NO" sz="1900" dirty="0"/>
              <a:t>Å spise sunt er viktigere enn å sove nok</a:t>
            </a:r>
          </a:p>
          <a:p>
            <a:pPr lvl="0"/>
            <a:r>
              <a:rPr lang="nb-NO" sz="1900" dirty="0"/>
              <a:t>Å trenge mye søvn er kjedelig</a:t>
            </a:r>
          </a:p>
          <a:p>
            <a:pPr lvl="0"/>
            <a:r>
              <a:rPr lang="nb-NO" sz="1900" dirty="0"/>
              <a:t>Mobiltelefonen bør lade et annet sted enn på soverommet</a:t>
            </a:r>
          </a:p>
          <a:p>
            <a:pPr lvl="0"/>
            <a:r>
              <a:rPr lang="nb-NO" sz="1900" dirty="0"/>
              <a:t>Vi burde lære mer om søvn</a:t>
            </a:r>
          </a:p>
          <a:p>
            <a:pPr lvl="0"/>
            <a:r>
              <a:rPr lang="nb-NO" sz="1900" dirty="0"/>
              <a:t>Det er status/kult å ikke trenge mye søvn</a:t>
            </a:r>
          </a:p>
          <a:p>
            <a:pPr lvl="0"/>
            <a:r>
              <a:rPr lang="nb-NO" sz="1900" dirty="0"/>
              <a:t>Det er vanskelig å prioritere søvn</a:t>
            </a:r>
          </a:p>
          <a:p>
            <a:endParaRPr lang="nb-NO" sz="1900" dirty="0"/>
          </a:p>
        </p:txBody>
      </p:sp>
    </p:spTree>
    <p:extLst>
      <p:ext uri="{BB962C8B-B14F-4D97-AF65-F5344CB8AC3E}">
        <p14:creationId xmlns:p14="http://schemas.microsoft.com/office/powerpoint/2010/main" val="66615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C0424B-6576-B6CC-DC9E-5535F2C52C8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latin typeface="+mj-lt"/>
              </a:rPr>
              <a:t>Hvileøvelse</a:t>
            </a:r>
            <a:endParaRPr lang="en-US" sz="5400" dirty="0">
              <a:latin typeface="+mj-lt"/>
            </a:endParaRPr>
          </a:p>
        </p:txBody>
      </p:sp>
      <p:sp>
        <p:nvSpPr>
          <p:cNvPr id="3" name="Plassholder for innhold 2">
            <a:extLst>
              <a:ext uri="{FF2B5EF4-FFF2-40B4-BE49-F238E27FC236}">
                <a16:creationId xmlns:a16="http://schemas.microsoft.com/office/drawing/2014/main" id="{5A631205-EF95-7B4C-75B4-DB833B34BFBF}"/>
              </a:ext>
            </a:extLst>
          </p:cNvPr>
          <p:cNvSpPr>
            <a:spLocks noGrp="1"/>
          </p:cNvSpPr>
          <p:nvPr>
            <p:ph sz="half" idx="1"/>
          </p:nvPr>
        </p:nvSpPr>
        <p:spPr>
          <a:xfrm>
            <a:off x="640080" y="2872899"/>
            <a:ext cx="4243589" cy="3320668"/>
          </a:xfrm>
        </p:spPr>
        <p:txBody>
          <a:bodyPr vert="horz" lIns="91440" tIns="45720" rIns="91440" bIns="45720" rtlCol="0">
            <a:normAutofit/>
          </a:bodyPr>
          <a:lstStyle/>
          <a:p>
            <a:pPr lvl="0"/>
            <a:r>
              <a:rPr lang="en-US" sz="1400">
                <a:solidFill>
                  <a:schemeClr val="tx1"/>
                </a:solidFill>
                <a:latin typeface="+mn-lt"/>
                <a:ea typeface="+mn-ea"/>
                <a:cs typeface="+mn-cs"/>
              </a:rPr>
              <a:t>Alle sitter på en stol.</a:t>
            </a:r>
          </a:p>
          <a:p>
            <a:pPr lvl="0"/>
            <a:r>
              <a:rPr lang="en-US" sz="1400">
                <a:solidFill>
                  <a:schemeClr val="tx1"/>
                </a:solidFill>
                <a:latin typeface="+mn-lt"/>
                <a:ea typeface="+mn-ea"/>
                <a:cs typeface="+mn-cs"/>
              </a:rPr>
              <a:t>Rommet må være mørkt. Atmosfæren må være rolig</a:t>
            </a:r>
          </a:p>
          <a:p>
            <a:pPr lvl="0"/>
            <a:r>
              <a:rPr lang="en-US" sz="1400">
                <a:solidFill>
                  <a:schemeClr val="tx1"/>
                </a:solidFill>
                <a:latin typeface="+mn-lt"/>
                <a:ea typeface="+mn-ea"/>
                <a:cs typeface="+mn-cs"/>
              </a:rPr>
              <a:t>Hvor mange minutter ønsker du å slappe av? Vis 1-5 fingre. Lærer tar en beslutning ut i fra klassens respons</a:t>
            </a:r>
          </a:p>
          <a:p>
            <a:pPr lvl="0"/>
            <a:r>
              <a:rPr lang="en-US" sz="1400">
                <a:solidFill>
                  <a:schemeClr val="tx1"/>
                </a:solidFill>
                <a:latin typeface="+mn-lt"/>
                <a:ea typeface="+mn-ea"/>
                <a:cs typeface="+mn-cs"/>
              </a:rPr>
              <a:t>Finn en behagelig stilling der du sitter. Plant bena i gulvet. Lukk gjerne øynene</a:t>
            </a:r>
          </a:p>
          <a:p>
            <a:pPr lvl="0"/>
            <a:r>
              <a:rPr lang="en-US" sz="1400">
                <a:solidFill>
                  <a:schemeClr val="tx1"/>
                </a:solidFill>
                <a:latin typeface="+mn-lt"/>
                <a:ea typeface="+mn-ea"/>
                <a:cs typeface="+mn-cs"/>
              </a:rPr>
              <a:t>Øv på å puste ut langsomt. Jo lengre du klarer å puste ut, jo roligere blir pusten. Det virker beroligende på kroppen</a:t>
            </a:r>
          </a:p>
          <a:p>
            <a:r>
              <a:rPr lang="en-US" sz="1400">
                <a:solidFill>
                  <a:schemeClr val="tx1"/>
                </a:solidFill>
                <a:latin typeface="+mn-lt"/>
                <a:ea typeface="+mn-ea"/>
                <a:cs typeface="+mn-cs"/>
              </a:rPr>
              <a:t>Spill svak “ambient music” fra Youtube, for eksempel </a:t>
            </a:r>
            <a:r>
              <a:rPr lang="en-US" sz="1400" u="sng">
                <a:solidFill>
                  <a:schemeClr val="tx1"/>
                </a:solidFill>
                <a:latin typeface="+mn-lt"/>
                <a:ea typeface="+mn-ea"/>
                <a:cs typeface="+mn-cs"/>
                <a:hlinkClick r:id="rId2">
                  <a:extLst>
                    <a:ext uri="{A12FA001-AC4F-418D-AE19-62706E023703}">
                      <ahyp:hlinkClr xmlns:ahyp="http://schemas.microsoft.com/office/drawing/2018/hyperlinkcolor" val="tx"/>
                    </a:ext>
                  </a:extLst>
                </a:hlinkClick>
              </a:rPr>
              <a:t>https://www.youtube.com/watch?v=2OEL4P1Rz04</a:t>
            </a:r>
            <a:endParaRPr lang="en-US" sz="1400">
              <a:solidFill>
                <a:schemeClr val="tx1"/>
              </a:solidFill>
              <a:latin typeface="+mn-lt"/>
              <a:ea typeface="+mn-ea"/>
              <a:cs typeface="+mn-cs"/>
            </a:endParaRPr>
          </a:p>
          <a:p>
            <a:pPr lvl="0"/>
            <a:endParaRPr lang="en-US" sz="1400">
              <a:solidFill>
                <a:schemeClr val="tx1"/>
              </a:solidFill>
              <a:latin typeface="+mn-lt"/>
              <a:ea typeface="+mn-ea"/>
              <a:cs typeface="+mn-cs"/>
            </a:endParaRPr>
          </a:p>
          <a:p>
            <a:pPr marL="0"/>
            <a:endParaRPr lang="en-US" sz="1400">
              <a:solidFill>
                <a:schemeClr val="tx1"/>
              </a:solidFill>
              <a:latin typeface="+mn-lt"/>
              <a:ea typeface="+mn-ea"/>
              <a:cs typeface="+mn-cs"/>
            </a:endParaRPr>
          </a:p>
        </p:txBody>
      </p:sp>
      <p:pic>
        <p:nvPicPr>
          <p:cNvPr id="5" name="Plassholder for bilde 3">
            <a:extLst>
              <a:ext uri="{FF2B5EF4-FFF2-40B4-BE49-F238E27FC236}">
                <a16:creationId xmlns:a16="http://schemas.microsoft.com/office/drawing/2014/main" id="{0AE0CF2F-2BEC-2FE3-8806-9E802E6E0CD2}"/>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5871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tel 4">
            <a:extLst>
              <a:ext uri="{FF2B5EF4-FFF2-40B4-BE49-F238E27FC236}">
                <a16:creationId xmlns:a16="http://schemas.microsoft.com/office/drawing/2014/main" id="{40F02F61-A4EF-CC78-336C-22EA7C14058E}"/>
              </a:ext>
            </a:extLst>
          </p:cNvPr>
          <p:cNvSpPr>
            <a:spLocks noGrp="1"/>
          </p:cNvSpPr>
          <p:nvPr>
            <p:ph type="title"/>
          </p:nvPr>
        </p:nvSpPr>
        <p:spPr>
          <a:xfrm>
            <a:off x="838200" y="365125"/>
            <a:ext cx="10515600" cy="1325563"/>
          </a:xfrm>
        </p:spPr>
        <p:txBody>
          <a:bodyPr>
            <a:normAutofit/>
          </a:bodyPr>
          <a:lstStyle/>
          <a:p>
            <a:r>
              <a:rPr lang="nb-NO" sz="5400"/>
              <a:t>Blunkeleken</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D0479EC-203C-F5B5-4B98-CEADC00D657D}"/>
              </a:ext>
            </a:extLst>
          </p:cNvPr>
          <p:cNvSpPr>
            <a:spLocks noGrp="1"/>
          </p:cNvSpPr>
          <p:nvPr>
            <p:ph idx="1"/>
          </p:nvPr>
        </p:nvSpPr>
        <p:spPr>
          <a:xfrm>
            <a:off x="838200" y="1929384"/>
            <a:ext cx="10515600" cy="4251960"/>
          </a:xfrm>
        </p:spPr>
        <p:txBody>
          <a:bodyPr>
            <a:normAutofit/>
          </a:bodyPr>
          <a:lstStyle/>
          <a:p>
            <a:pPr fontAlgn="base"/>
            <a:r>
              <a:rPr lang="nb-NO" sz="2000" dirty="0"/>
              <a:t>Sett stoler i en ring. Dere trenger (nesten) halvparten så mange stoler som dere er antall deltagere. Merk at antall deltakere må være et oddetall (for eksempel, dersom dere er 9 deltagere, trenger dere 5 stoler). Det skal stå en elev bak ryggen til alle de som sitter på stolene. Det må være en stol som er tom – men som det står en elev bak.</a:t>
            </a:r>
          </a:p>
          <a:p>
            <a:pPr fontAlgn="base"/>
            <a:r>
              <a:rPr lang="nb-NO" sz="2000" dirty="0"/>
              <a:t>Eleven som står bak den ledige stolen starter leken med å blunke til en av de som sitter. Denne personen skal prøve å komme seg vekk fra sin stol uten at eleven som står bak klarer å holde han/hun igjen. De som står bak stolene må holdene hendene på ryggen. De som sitter må være raske til å sprette opp av stolen når de ser at noen blunker til dem.</a:t>
            </a:r>
          </a:p>
          <a:p>
            <a:pPr lvl="0" fontAlgn="base"/>
            <a:r>
              <a:rPr lang="nb-NO" sz="2000" dirty="0"/>
              <a:t>Når en elev klarer å komme seg vekk fra sin stol, for så å gå bort til den ledige stolen, er det eleven som står bak den ledige stolen som skal blunke på nytt.</a:t>
            </a:r>
          </a:p>
          <a:p>
            <a:r>
              <a:rPr lang="nb-NO" sz="2000" dirty="0"/>
              <a:t>Det kan ofte være lurt å skifte på hvem som sitter og står, for eksempel hvert tiende minutt.</a:t>
            </a:r>
          </a:p>
          <a:p>
            <a:r>
              <a:rPr lang="nb-NO" sz="2000" dirty="0"/>
              <a:t>PS: Det er bare lov å holde igjen på skuldrene, ikke dra i klærne </a:t>
            </a:r>
            <a:r>
              <a:rPr lang="nb-NO" sz="2000" dirty="0">
                <a:sym typeface="Wingdings" pitchFamily="2" charset="2"/>
              </a:rPr>
              <a:t></a:t>
            </a:r>
            <a:endParaRPr lang="nb-NO" sz="2000" dirty="0"/>
          </a:p>
          <a:p>
            <a:endParaRPr lang="nb-NO" sz="2000" dirty="0"/>
          </a:p>
        </p:txBody>
      </p:sp>
      <p:pic>
        <p:nvPicPr>
          <p:cNvPr id="2" name="Bilde 1" descr="Et bilde som inneholder tekst, skilt, utklipp&#10;&#10;Automatisk generert beskrivelse">
            <a:extLst>
              <a:ext uri="{FF2B5EF4-FFF2-40B4-BE49-F238E27FC236}">
                <a16:creationId xmlns:a16="http://schemas.microsoft.com/office/drawing/2014/main" id="{4FB26B5A-2AF1-D803-179F-91F90A019492}"/>
              </a:ext>
            </a:extLst>
          </p:cNvPr>
          <p:cNvPicPr>
            <a:picLocks noChangeAspect="1"/>
          </p:cNvPicPr>
          <p:nvPr/>
        </p:nvPicPr>
        <p:blipFill>
          <a:blip r:embed="rId2"/>
          <a:stretch>
            <a:fillRect/>
          </a:stretch>
        </p:blipFill>
        <p:spPr>
          <a:xfrm>
            <a:off x="11185450" y="5911472"/>
            <a:ext cx="630629" cy="627439"/>
          </a:xfrm>
          <a:prstGeom prst="rect">
            <a:avLst/>
          </a:prstGeom>
        </p:spPr>
      </p:pic>
    </p:spTree>
    <p:extLst>
      <p:ext uri="{BB962C8B-B14F-4D97-AF65-F5344CB8AC3E}">
        <p14:creationId xmlns:p14="http://schemas.microsoft.com/office/powerpoint/2010/main" val="48505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1617E8-AC91-4A6E-4CE9-D8062AABA9D6}"/>
              </a:ext>
            </a:extLst>
          </p:cNvPr>
          <p:cNvSpPr>
            <a:spLocks noGrp="1"/>
          </p:cNvSpPr>
          <p:nvPr>
            <p:ph type="title"/>
          </p:nvPr>
        </p:nvSpPr>
        <p:spPr/>
        <p:txBody>
          <a:bodyPr/>
          <a:lstStyle/>
          <a:p>
            <a:r>
              <a:rPr lang="nb-NO" dirty="0"/>
              <a:t>Blunkeleken, fortsettelse:</a:t>
            </a:r>
          </a:p>
        </p:txBody>
      </p:sp>
      <p:sp>
        <p:nvSpPr>
          <p:cNvPr id="3" name="Plassholder for innhold 2">
            <a:extLst>
              <a:ext uri="{FF2B5EF4-FFF2-40B4-BE49-F238E27FC236}">
                <a16:creationId xmlns:a16="http://schemas.microsoft.com/office/drawing/2014/main" id="{29ED2AC1-FD44-3D7F-03DE-E41BE59D5A36}"/>
              </a:ext>
            </a:extLst>
          </p:cNvPr>
          <p:cNvSpPr>
            <a:spLocks noGrp="1"/>
          </p:cNvSpPr>
          <p:nvPr>
            <p:ph idx="1"/>
          </p:nvPr>
        </p:nvSpPr>
        <p:spPr/>
        <p:txBody>
          <a:bodyPr>
            <a:normAutofit fontScale="85000" lnSpcReduction="20000"/>
          </a:bodyPr>
          <a:lstStyle/>
          <a:p>
            <a:pPr marL="0" indent="0">
              <a:buNone/>
            </a:pPr>
            <a:r>
              <a:rPr lang="nb-NO" dirty="0"/>
              <a:t>Gjør leken morsommere ved å legge på nye variasjoner etter en liten stund.</a:t>
            </a:r>
          </a:p>
          <a:p>
            <a:pPr marL="0" indent="0" fontAlgn="base">
              <a:buNone/>
            </a:pPr>
            <a:r>
              <a:rPr lang="nb-NO" b="1" dirty="0"/>
              <a:t> </a:t>
            </a:r>
            <a:endParaRPr lang="nb-NO" dirty="0"/>
          </a:p>
          <a:p>
            <a:pPr marL="0" indent="0" fontAlgn="base">
              <a:buNone/>
            </a:pPr>
            <a:r>
              <a:rPr lang="nb-NO" b="1" dirty="0"/>
              <a:t>Variasjon 1:</a:t>
            </a:r>
            <a:r>
              <a:rPr lang="nb-NO" dirty="0"/>
              <a:t> Elevene som sitter kan </a:t>
            </a:r>
            <a:r>
              <a:rPr lang="nb-NO" i="1" u="sng" dirty="0"/>
              <a:t>i tillegg </a:t>
            </a:r>
            <a:r>
              <a:rPr lang="nb-NO" dirty="0"/>
              <a:t>blunke </a:t>
            </a:r>
            <a:r>
              <a:rPr lang="nb-NO" i="1" u="sng" dirty="0"/>
              <a:t>til hverandre </a:t>
            </a:r>
            <a:r>
              <a:rPr lang="nb-NO" dirty="0"/>
              <a:t>og bytte plass. Vokterne må passe ekstra godt på, og får mye å følge med på.</a:t>
            </a:r>
          </a:p>
          <a:p>
            <a:pPr marL="0" indent="0" fontAlgn="base">
              <a:buNone/>
            </a:pPr>
            <a:r>
              <a:rPr lang="nb-NO" b="1" dirty="0"/>
              <a:t> </a:t>
            </a:r>
            <a:endParaRPr lang="nb-NO" dirty="0"/>
          </a:p>
          <a:p>
            <a:pPr marL="0" indent="0" fontAlgn="base">
              <a:buNone/>
            </a:pPr>
            <a:r>
              <a:rPr lang="nb-NO" b="1" dirty="0"/>
              <a:t>Variasjon 2:</a:t>
            </a:r>
            <a:r>
              <a:rPr lang="nb-NO" dirty="0"/>
              <a:t> Øk tempoet </a:t>
            </a:r>
            <a:r>
              <a:rPr lang="nb-NO" u="sng" dirty="0"/>
              <a:t>ved </a:t>
            </a:r>
            <a:r>
              <a:rPr lang="nb-NO" i="1" u="sng" dirty="0"/>
              <a:t>i tillegg</a:t>
            </a:r>
            <a:r>
              <a:rPr lang="nb-NO" u="sng" dirty="0"/>
              <a:t> </a:t>
            </a:r>
            <a:r>
              <a:rPr lang="nb-NO" dirty="0"/>
              <a:t>å utnevne TO </a:t>
            </a:r>
            <a:r>
              <a:rPr lang="nb-NO" dirty="0" err="1"/>
              <a:t>blunkere</a:t>
            </a:r>
            <a:r>
              <a:rPr lang="nb-NO" dirty="0"/>
              <a:t> og ha to ledige stoler. Jo mer kaos, jo morsommere.</a:t>
            </a:r>
          </a:p>
          <a:p>
            <a:pPr marL="0" indent="0" fontAlgn="base">
              <a:buNone/>
            </a:pPr>
            <a:r>
              <a:rPr lang="nb-NO" b="1" dirty="0"/>
              <a:t> </a:t>
            </a:r>
            <a:endParaRPr lang="nb-NO" dirty="0"/>
          </a:p>
          <a:p>
            <a:pPr marL="0" indent="0">
              <a:buNone/>
            </a:pPr>
            <a:r>
              <a:rPr lang="nb-NO" b="1" dirty="0"/>
              <a:t>Variasjon 3:</a:t>
            </a:r>
            <a:r>
              <a:rPr lang="nb-NO" dirty="0"/>
              <a:t> </a:t>
            </a:r>
            <a:r>
              <a:rPr lang="nb-NO" u="sng" dirty="0"/>
              <a:t>Blunkeleken kan også brukes som navnelek</a:t>
            </a:r>
            <a:r>
              <a:rPr lang="nb-NO" dirty="0"/>
              <a:t>. I stedet for å blunke, sier du navnet til personen du vil lokke til deg. Du kan se en annen vei, og på den måten lure «vokterne». </a:t>
            </a:r>
          </a:p>
        </p:txBody>
      </p:sp>
      <p:pic>
        <p:nvPicPr>
          <p:cNvPr id="4" name="Bilde 3" descr="Et bilde som inneholder tekst, skilt, utklipp&#10;&#10;Automatisk generert beskrivelse">
            <a:extLst>
              <a:ext uri="{FF2B5EF4-FFF2-40B4-BE49-F238E27FC236}">
                <a16:creationId xmlns:a16="http://schemas.microsoft.com/office/drawing/2014/main" id="{D65F556B-F0AB-9F51-2F5C-218820570CC7}"/>
              </a:ext>
            </a:extLst>
          </p:cNvPr>
          <p:cNvPicPr>
            <a:picLocks noChangeAspect="1"/>
          </p:cNvPicPr>
          <p:nvPr/>
        </p:nvPicPr>
        <p:blipFill>
          <a:blip r:embed="rId2"/>
          <a:stretch>
            <a:fillRect/>
          </a:stretch>
        </p:blipFill>
        <p:spPr>
          <a:xfrm>
            <a:off x="11185450" y="5911472"/>
            <a:ext cx="630629" cy="627439"/>
          </a:xfrm>
          <a:prstGeom prst="rect">
            <a:avLst/>
          </a:prstGeom>
        </p:spPr>
      </p:pic>
    </p:spTree>
    <p:extLst>
      <p:ext uri="{BB962C8B-B14F-4D97-AF65-F5344CB8AC3E}">
        <p14:creationId xmlns:p14="http://schemas.microsoft.com/office/powerpoint/2010/main" val="2651113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DFCF603C-01B4-3C4F-8B9B-36CC0254527D}"/>
              </a:ext>
            </a:extLst>
          </p:cNvPr>
          <p:cNvSpPr>
            <a:spLocks noGrp="1"/>
          </p:cNvSpPr>
          <p:nvPr>
            <p:ph type="title"/>
          </p:nvPr>
        </p:nvSpPr>
        <p:spPr>
          <a:xfrm>
            <a:off x="6657715" y="467271"/>
            <a:ext cx="4195674" cy="2052522"/>
          </a:xfrm>
        </p:spPr>
        <p:txBody>
          <a:bodyPr anchor="b">
            <a:normAutofit/>
          </a:bodyPr>
          <a:lstStyle/>
          <a:p>
            <a:r>
              <a:rPr lang="nb-NO" sz="3900"/>
              <a:t>Evaluering og oppsummering</a:t>
            </a:r>
          </a:p>
        </p:txBody>
      </p:sp>
      <p:sp>
        <p:nvSpPr>
          <p:cNvPr id="21" name="Oval 2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brun&#10;&#10;Automatisk generert beskrivelse">
            <a:extLst>
              <a:ext uri="{FF2B5EF4-FFF2-40B4-BE49-F238E27FC236}">
                <a16:creationId xmlns:a16="http://schemas.microsoft.com/office/drawing/2014/main" id="{6D4D7371-DBAF-3233-8CAF-D4973AACB0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Plassholder for innhold 2">
            <a:extLst>
              <a:ext uri="{FF2B5EF4-FFF2-40B4-BE49-F238E27FC236}">
                <a16:creationId xmlns:a16="http://schemas.microsoft.com/office/drawing/2014/main" id="{49EFD0CC-6475-4E41-94F8-DE833A72D43E}"/>
              </a:ext>
            </a:extLst>
          </p:cNvPr>
          <p:cNvSpPr>
            <a:spLocks noGrp="1"/>
          </p:cNvSpPr>
          <p:nvPr>
            <p:ph idx="1"/>
          </p:nvPr>
        </p:nvSpPr>
        <p:spPr>
          <a:xfrm>
            <a:off x="6657715" y="2990818"/>
            <a:ext cx="4195673" cy="2913872"/>
          </a:xfrm>
        </p:spPr>
        <p:txBody>
          <a:bodyPr anchor="t">
            <a:normAutofit/>
          </a:bodyPr>
          <a:lstStyle/>
          <a:p>
            <a:r>
              <a:rPr lang="nb-NO" sz="1900" dirty="0">
                <a:solidFill>
                  <a:schemeClr val="tx1">
                    <a:alpha val="80000"/>
                  </a:schemeClr>
                </a:solidFill>
              </a:rPr>
              <a:t>Klassen blir sittende i ringen</a:t>
            </a:r>
          </a:p>
          <a:p>
            <a:pPr lvl="0"/>
            <a:r>
              <a:rPr lang="nb-NO" sz="1900" dirty="0">
                <a:solidFill>
                  <a:schemeClr val="tx1">
                    <a:alpha val="80000"/>
                  </a:schemeClr>
                </a:solidFill>
              </a:rPr>
              <a:t>Kast en myk gjenstand rundt i ringen, for å gi ordet videre. </a:t>
            </a:r>
          </a:p>
          <a:p>
            <a:pPr lvl="0"/>
            <a:r>
              <a:rPr lang="nb-NO" sz="1900" dirty="0">
                <a:solidFill>
                  <a:schemeClr val="tx1">
                    <a:alpha val="80000"/>
                  </a:schemeClr>
                </a:solidFill>
              </a:rPr>
              <a:t>Det er lov til å si pass</a:t>
            </a:r>
          </a:p>
          <a:p>
            <a:pPr lvl="0"/>
            <a:r>
              <a:rPr lang="nb-NO" sz="1900" dirty="0">
                <a:solidFill>
                  <a:schemeClr val="tx1">
                    <a:alpha val="80000"/>
                  </a:schemeClr>
                </a:solidFill>
              </a:rPr>
              <a:t>”Hva tar du med deg fra samlingen i dag?»</a:t>
            </a:r>
          </a:p>
          <a:p>
            <a:pPr lvl="0"/>
            <a:r>
              <a:rPr lang="nb-NO" sz="1900" dirty="0">
                <a:solidFill>
                  <a:schemeClr val="tx1">
                    <a:alpha val="80000"/>
                  </a:schemeClr>
                </a:solidFill>
              </a:rPr>
              <a:t>Lærer oppsummerer: Hva har jeg sett, hørt og lært sammen med dere?</a:t>
            </a:r>
          </a:p>
          <a:p>
            <a:endParaRPr lang="nb-NO" sz="1900" dirty="0">
              <a:solidFill>
                <a:schemeClr val="tx1">
                  <a:alpha val="80000"/>
                </a:schemeClr>
              </a:solidFill>
            </a:endParaRPr>
          </a:p>
        </p:txBody>
      </p:sp>
      <p:sp>
        <p:nvSpPr>
          <p:cNvPr id="2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2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08132AE-6726-82B5-AF67-FD43AC48F7DA}"/>
              </a:ext>
            </a:extLst>
          </p:cNvPr>
          <p:cNvSpPr>
            <a:spLocks noGrp="1"/>
          </p:cNvSpPr>
          <p:nvPr>
            <p:ph type="title"/>
          </p:nvPr>
        </p:nvSpPr>
        <p:spPr>
          <a:xfrm>
            <a:off x="838200" y="668377"/>
            <a:ext cx="10515600" cy="1325563"/>
          </a:xfrm>
        </p:spPr>
        <p:txBody>
          <a:bodyPr>
            <a:normAutofit/>
          </a:bodyPr>
          <a:lstStyle/>
          <a:p>
            <a:r>
              <a:rPr lang="nb-NO" dirty="0"/>
              <a:t>VEDLIKEHOLDSAKTIVITETER </a:t>
            </a:r>
            <a:br>
              <a:rPr lang="nb-NO" dirty="0"/>
            </a:br>
            <a:endParaRPr lang="nb-NO" dirty="0"/>
          </a:p>
        </p:txBody>
      </p:sp>
      <p:sp>
        <p:nvSpPr>
          <p:cNvPr id="3" name="Plassholder for innhold 2">
            <a:extLst>
              <a:ext uri="{FF2B5EF4-FFF2-40B4-BE49-F238E27FC236}">
                <a16:creationId xmlns:a16="http://schemas.microsoft.com/office/drawing/2014/main" id="{B40CE6DE-D5C3-7F71-7177-DBD370CD5666}"/>
              </a:ext>
            </a:extLst>
          </p:cNvPr>
          <p:cNvSpPr>
            <a:spLocks noGrp="1"/>
          </p:cNvSpPr>
          <p:nvPr>
            <p:ph sz="half" idx="1"/>
          </p:nvPr>
        </p:nvSpPr>
        <p:spPr>
          <a:xfrm>
            <a:off x="838200" y="2177456"/>
            <a:ext cx="5097780" cy="3795748"/>
          </a:xfrm>
        </p:spPr>
        <p:txBody>
          <a:bodyPr>
            <a:normAutofit/>
          </a:bodyPr>
          <a:lstStyle/>
          <a:p>
            <a:r>
              <a:rPr lang="nb-NO" sz="2400" dirty="0"/>
              <a:t>Bruk 5 min </a:t>
            </a:r>
            <a:r>
              <a:rPr lang="nb-NO" sz="2400"/>
              <a:t>hver uke på </a:t>
            </a:r>
            <a:r>
              <a:rPr lang="nb-NO" sz="2400" dirty="0"/>
              <a:t>å gjøre etterarbeid. </a:t>
            </a:r>
          </a:p>
          <a:p>
            <a:pPr marL="0" indent="0">
              <a:buNone/>
            </a:pPr>
            <a:endParaRPr lang="nb-NO" sz="2400" dirty="0"/>
          </a:p>
          <a:p>
            <a:r>
              <a:rPr lang="nb-NO" sz="2400" dirty="0"/>
              <a:t>Søvnlogg i tre dager (klistre på pulten?)</a:t>
            </a:r>
          </a:p>
          <a:p>
            <a:pPr lvl="0"/>
            <a:r>
              <a:rPr lang="nb-NO" sz="2400" dirty="0"/>
              <a:t>Tiltaksplan</a:t>
            </a:r>
          </a:p>
          <a:p>
            <a:pPr marL="0" indent="0">
              <a:buNone/>
            </a:pPr>
            <a:endParaRPr lang="nb-NO" sz="2400" dirty="0"/>
          </a:p>
        </p:txBody>
      </p:sp>
      <p:sp>
        <p:nvSpPr>
          <p:cNvPr id="4" name="Plassholder for innhold 3">
            <a:extLst>
              <a:ext uri="{FF2B5EF4-FFF2-40B4-BE49-F238E27FC236}">
                <a16:creationId xmlns:a16="http://schemas.microsoft.com/office/drawing/2014/main" id="{298E55DE-97C8-F80D-99A1-AA709AEB2C86}"/>
              </a:ext>
            </a:extLst>
          </p:cNvPr>
          <p:cNvSpPr>
            <a:spLocks noGrp="1"/>
          </p:cNvSpPr>
          <p:nvPr>
            <p:ph sz="half" idx="2"/>
          </p:nvPr>
        </p:nvSpPr>
        <p:spPr>
          <a:xfrm>
            <a:off x="6256020" y="2177456"/>
            <a:ext cx="5097780" cy="3795748"/>
          </a:xfrm>
        </p:spPr>
        <p:txBody>
          <a:bodyPr>
            <a:normAutofit/>
          </a:bodyPr>
          <a:lstStyle/>
          <a:p>
            <a:pPr marL="0" indent="0">
              <a:buNone/>
            </a:pPr>
            <a:r>
              <a:rPr lang="nb-NO" sz="2400" b="1"/>
              <a:t>TILTAKSPLAN</a:t>
            </a:r>
            <a:endParaRPr lang="nb-NO" sz="2400"/>
          </a:p>
          <a:p>
            <a:pPr marL="0" indent="0">
              <a:buNone/>
            </a:pPr>
            <a:r>
              <a:rPr lang="nb-NO" sz="2400"/>
              <a:t>Hvilke små endringer kan jeg gjøre som kan hjelpe meg til bedre søvn, litt om gangen? Sett opp to delmål.</a:t>
            </a:r>
          </a:p>
          <a:p>
            <a:pPr marL="0" indent="0">
              <a:buNone/>
            </a:pPr>
            <a:r>
              <a:rPr lang="nb-NO" sz="2400"/>
              <a:t>1) </a:t>
            </a:r>
          </a:p>
          <a:p>
            <a:pPr marL="0" indent="0">
              <a:buNone/>
            </a:pPr>
            <a:r>
              <a:rPr lang="nb-NO" sz="2400"/>
              <a:t>2) </a:t>
            </a:r>
          </a:p>
          <a:p>
            <a:pPr marL="0" indent="0">
              <a:buNone/>
            </a:pPr>
            <a:r>
              <a:rPr lang="nb-NO" sz="2400"/>
              <a:t>Hva kan hjelpe meg?  ........</a:t>
            </a:r>
          </a:p>
          <a:p>
            <a:endParaRPr lang="nb-NO" sz="2400"/>
          </a:p>
        </p:txBody>
      </p:sp>
    </p:spTree>
    <p:extLst>
      <p:ext uri="{BB962C8B-B14F-4D97-AF65-F5344CB8AC3E}">
        <p14:creationId xmlns:p14="http://schemas.microsoft.com/office/powerpoint/2010/main" val="215179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6CD2E6-AE00-85E0-039F-FA09B41103B0}"/>
              </a:ext>
            </a:extLst>
          </p:cNvPr>
          <p:cNvSpPr>
            <a:spLocks noGrp="1"/>
          </p:cNvSpPr>
          <p:nvPr>
            <p:ph type="title"/>
          </p:nvPr>
        </p:nvSpPr>
        <p:spPr>
          <a:xfrm>
            <a:off x="818984" y="4230093"/>
            <a:ext cx="4150581" cy="1800165"/>
          </a:xfrm>
        </p:spPr>
        <p:txBody>
          <a:bodyPr anchor="t">
            <a:normAutofit/>
          </a:bodyPr>
          <a:lstStyle/>
          <a:p>
            <a:pPr algn="r"/>
            <a:r>
              <a:rPr lang="nb-NO" sz="4000"/>
              <a:t>Søvnlogg</a:t>
            </a:r>
          </a:p>
        </p:txBody>
      </p:sp>
      <p:pic>
        <p:nvPicPr>
          <p:cNvPr id="5" name="Bilde 4">
            <a:extLst>
              <a:ext uri="{FF2B5EF4-FFF2-40B4-BE49-F238E27FC236}">
                <a16:creationId xmlns:a16="http://schemas.microsoft.com/office/drawing/2014/main" id="{4F6A0ECE-5DCD-59BF-10DE-0225FA5C8885}"/>
              </a:ext>
            </a:extLst>
          </p:cNvPr>
          <p:cNvPicPr>
            <a:picLocks noChangeAspect="1"/>
          </p:cNvPicPr>
          <p:nvPr/>
        </p:nvPicPr>
        <p:blipFill>
          <a:blip r:embed="rId2"/>
          <a:stretch>
            <a:fillRect/>
          </a:stretch>
        </p:blipFill>
        <p:spPr>
          <a:xfrm>
            <a:off x="597963" y="457200"/>
            <a:ext cx="11057036" cy="3455325"/>
          </a:xfrm>
          <a:prstGeom prst="rect">
            <a:avLst/>
          </a:prstGeom>
        </p:spPr>
      </p:pic>
      <p:sp>
        <p:nvSpPr>
          <p:cNvPr id="3" name="Plassholder for innhold 2">
            <a:extLst>
              <a:ext uri="{FF2B5EF4-FFF2-40B4-BE49-F238E27FC236}">
                <a16:creationId xmlns:a16="http://schemas.microsoft.com/office/drawing/2014/main" id="{854C68E7-E2F1-8036-723D-8B6624AFAB81}"/>
              </a:ext>
            </a:extLst>
          </p:cNvPr>
          <p:cNvSpPr>
            <a:spLocks noGrp="1"/>
          </p:cNvSpPr>
          <p:nvPr>
            <p:ph idx="1"/>
          </p:nvPr>
        </p:nvSpPr>
        <p:spPr>
          <a:xfrm>
            <a:off x="5246415" y="4230094"/>
            <a:ext cx="6235268" cy="1800164"/>
          </a:xfrm>
        </p:spPr>
        <p:txBody>
          <a:bodyPr anchor="t">
            <a:normAutofit/>
          </a:bodyPr>
          <a:lstStyle/>
          <a:p>
            <a:r>
              <a:rPr lang="nb-NO" sz="2000"/>
              <a:t>Se på skjemaet «søvnlogg». Bruk noen minutter på å skrive ned svaret på disse seks spørsmålene.  </a:t>
            </a:r>
          </a:p>
          <a:p>
            <a:r>
              <a:rPr lang="nb-NO" sz="2000"/>
              <a:t>Ved å svare på disse spørsmålene jevnlig kan du bli mer bevisst din søvn og egen tilstand. Lærer setter av tid i for eksempel første time. </a:t>
            </a:r>
          </a:p>
          <a:p>
            <a:endParaRPr lang="nb-NO" sz="2000"/>
          </a:p>
        </p:txBody>
      </p:sp>
      <p:pic>
        <p:nvPicPr>
          <p:cNvPr id="4" name="Bilde 3" descr="Et bilde som inneholder tekst, skilt, utklipp&#10;&#10;Automatisk generert beskrivelse">
            <a:extLst>
              <a:ext uri="{FF2B5EF4-FFF2-40B4-BE49-F238E27FC236}">
                <a16:creationId xmlns:a16="http://schemas.microsoft.com/office/drawing/2014/main" id="{FA3BF340-A76F-15B4-F346-B6951892BC0A}"/>
              </a:ext>
            </a:extLst>
          </p:cNvPr>
          <p:cNvPicPr>
            <a:picLocks noChangeAspect="1"/>
          </p:cNvPicPr>
          <p:nvPr/>
        </p:nvPicPr>
        <p:blipFill>
          <a:blip r:embed="rId3"/>
          <a:stretch>
            <a:fillRect/>
          </a:stretch>
        </p:blipFill>
        <p:spPr>
          <a:xfrm>
            <a:off x="11185450" y="5911472"/>
            <a:ext cx="630629" cy="627439"/>
          </a:xfrm>
          <a:prstGeom prst="rect">
            <a:avLst/>
          </a:prstGeom>
        </p:spPr>
      </p:pic>
    </p:spTree>
    <p:extLst>
      <p:ext uri="{BB962C8B-B14F-4D97-AF65-F5344CB8AC3E}">
        <p14:creationId xmlns:p14="http://schemas.microsoft.com/office/powerpoint/2010/main" val="423608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A8E7073-C762-51A1-C81B-6EB55E0A3012}"/>
              </a:ext>
            </a:extLst>
          </p:cNvPr>
          <p:cNvSpPr>
            <a:spLocks noGrp="1"/>
          </p:cNvSpPr>
          <p:nvPr>
            <p:ph type="title"/>
          </p:nvPr>
        </p:nvSpPr>
        <p:spPr>
          <a:xfrm>
            <a:off x="838200" y="365125"/>
            <a:ext cx="10515600" cy="1325563"/>
          </a:xfrm>
        </p:spPr>
        <p:txBody>
          <a:bodyPr>
            <a:normAutofit/>
          </a:bodyPr>
          <a:lstStyle/>
          <a:p>
            <a:r>
              <a:rPr lang="nb-NO" sz="4600"/>
              <a:t>Oppvarming: Finn en kroppsdel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67295A1-2AFC-1C88-DC57-4E6FE002AF2D}"/>
              </a:ext>
            </a:extLst>
          </p:cNvPr>
          <p:cNvSpPr>
            <a:spLocks noGrp="1"/>
          </p:cNvSpPr>
          <p:nvPr>
            <p:ph idx="1"/>
          </p:nvPr>
        </p:nvSpPr>
        <p:spPr>
          <a:xfrm>
            <a:off x="838200" y="1929384"/>
            <a:ext cx="10515600" cy="4251960"/>
          </a:xfrm>
        </p:spPr>
        <p:txBody>
          <a:bodyPr>
            <a:normAutofit/>
          </a:bodyPr>
          <a:lstStyle/>
          <a:p>
            <a:r>
              <a:rPr lang="nb-NO" sz="2200"/>
              <a:t>NB! Trenger musikk. Bruk for eksempel Bruno Mars – Up town funk. </a:t>
            </a:r>
          </a:p>
          <a:p>
            <a:r>
              <a:rPr lang="nb-NO" sz="2200"/>
              <a:t>En elev (eller lærer) leder leken, resten går rundt på gulvet til musikk.</a:t>
            </a:r>
          </a:p>
          <a:p>
            <a:r>
              <a:rPr lang="nb-NO" sz="2200"/>
              <a:t>Personen som leder leken skal brått stoppe musikken og rope ut forskjellige kroppsdeler, for eksempel: ”nese”. </a:t>
            </a:r>
          </a:p>
          <a:p>
            <a:r>
              <a:rPr lang="nb-NO" sz="2200"/>
              <a:t>Da skal alle forte seg og ta på en annens nese. De fryser i posisjonen til musikken starter igjen. </a:t>
            </a:r>
          </a:p>
          <a:p>
            <a:r>
              <a:rPr lang="nb-NO" sz="2200"/>
              <a:t>Det samme gjøres med legg, albu, øre, tå, hår, lillefinger og så videre. Leken er enkel, men morsom.</a:t>
            </a:r>
          </a:p>
          <a:p>
            <a:endParaRPr lang="nb-NO" sz="2200"/>
          </a:p>
        </p:txBody>
      </p:sp>
      <p:pic>
        <p:nvPicPr>
          <p:cNvPr id="4" name="Bilde 3" descr="Et bilde som inneholder tekst, skilt, utklipp&#10;&#10;Automatisk generert beskrivelse">
            <a:extLst>
              <a:ext uri="{FF2B5EF4-FFF2-40B4-BE49-F238E27FC236}">
                <a16:creationId xmlns:a16="http://schemas.microsoft.com/office/drawing/2014/main" id="{74608180-5659-7C24-B39B-B8A93DC2D8FB}"/>
              </a:ext>
            </a:extLst>
          </p:cNvPr>
          <p:cNvPicPr>
            <a:picLocks noChangeAspect="1"/>
          </p:cNvPicPr>
          <p:nvPr/>
        </p:nvPicPr>
        <p:blipFill>
          <a:blip r:embed="rId2"/>
          <a:stretch>
            <a:fillRect/>
          </a:stretch>
        </p:blipFill>
        <p:spPr>
          <a:xfrm>
            <a:off x="11185450" y="5911472"/>
            <a:ext cx="630629" cy="627439"/>
          </a:xfrm>
          <a:prstGeom prst="rect">
            <a:avLst/>
          </a:prstGeom>
        </p:spPr>
      </p:pic>
    </p:spTree>
    <p:extLst>
      <p:ext uri="{BB962C8B-B14F-4D97-AF65-F5344CB8AC3E}">
        <p14:creationId xmlns:p14="http://schemas.microsoft.com/office/powerpoint/2010/main" val="96250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9136ED-CD93-B349-B803-8D952441015C}"/>
              </a:ext>
            </a:extLst>
          </p:cNvPr>
          <p:cNvSpPr>
            <a:spLocks noGrp="1"/>
          </p:cNvSpPr>
          <p:nvPr>
            <p:ph type="title"/>
          </p:nvPr>
        </p:nvSpPr>
        <p:spPr/>
        <p:txBody>
          <a:bodyPr>
            <a:normAutofit/>
          </a:bodyPr>
          <a:lstStyle/>
          <a:p>
            <a:r>
              <a:rPr lang="nb-NO" dirty="0"/>
              <a:t>Dobbeltsirkler - Hva husker du fra foredraget?</a:t>
            </a:r>
          </a:p>
        </p:txBody>
      </p:sp>
      <p:sp>
        <p:nvSpPr>
          <p:cNvPr id="3" name="Plassholder for innhold 2">
            <a:extLst>
              <a:ext uri="{FF2B5EF4-FFF2-40B4-BE49-F238E27FC236}">
                <a16:creationId xmlns:a16="http://schemas.microsoft.com/office/drawing/2014/main" id="{7360F74B-A009-A34C-A4F0-06E433273D29}"/>
              </a:ext>
            </a:extLst>
          </p:cNvPr>
          <p:cNvSpPr>
            <a:spLocks noGrp="1"/>
          </p:cNvSpPr>
          <p:nvPr>
            <p:ph idx="1"/>
          </p:nvPr>
        </p:nvSpPr>
        <p:spPr>
          <a:xfrm>
            <a:off x="599208" y="2219763"/>
            <a:ext cx="10993584" cy="3899766"/>
          </a:xfrm>
        </p:spPr>
        <p:txBody>
          <a:bodyPr>
            <a:normAutofit fontScale="77500" lnSpcReduction="20000"/>
          </a:bodyPr>
          <a:lstStyle/>
          <a:p>
            <a:r>
              <a:rPr lang="nb-NO" dirty="0"/>
              <a:t>En struktur for å repetere kunnskap og utvikle tanker rundt dagens tema.</a:t>
            </a:r>
          </a:p>
          <a:p>
            <a:pPr lvl="0"/>
            <a:r>
              <a:rPr lang="nb-NO" dirty="0"/>
              <a:t>Rydd vekk pultene</a:t>
            </a:r>
          </a:p>
          <a:p>
            <a:pPr lvl="0"/>
            <a:r>
              <a:rPr lang="nb-NO" sz="3100" dirty="0">
                <a:solidFill>
                  <a:schemeClr val="accent1"/>
                </a:solidFill>
              </a:rPr>
              <a:t>Klassen danner to sirkler, en indre og en ytre. Elevene i den indre sirkelen vender ansiktet mot den ytre sirkelen og danner par med eleven som står rett foran dem i den ytre sirkelen</a:t>
            </a:r>
          </a:p>
          <a:p>
            <a:pPr lvl="0"/>
            <a:r>
              <a:rPr lang="nb-NO" dirty="0"/>
              <a:t>Snakk om foredraget og om filmen: </a:t>
            </a:r>
            <a:r>
              <a:rPr lang="nb-NO" b="1" dirty="0"/>
              <a:t>Hva husker du?</a:t>
            </a:r>
            <a:r>
              <a:rPr lang="nb-NO" dirty="0"/>
              <a:t> (Læringsmålene står på neste bilde)</a:t>
            </a:r>
          </a:p>
          <a:p>
            <a:pPr lvl="0"/>
            <a:r>
              <a:rPr lang="nb-NO" dirty="0">
                <a:solidFill>
                  <a:schemeClr val="accent1"/>
                </a:solidFill>
              </a:rPr>
              <a:t>Elevene i den indre sirkelen begynner å snakke, deretter forteller elevene i den ytre sirkelen</a:t>
            </a:r>
          </a:p>
          <a:p>
            <a:pPr lvl="0"/>
            <a:r>
              <a:rPr lang="nb-NO" dirty="0">
                <a:solidFill>
                  <a:schemeClr val="accent1"/>
                </a:solidFill>
              </a:rPr>
              <a:t>Elevene takker hverandre for samtalen</a:t>
            </a:r>
          </a:p>
          <a:p>
            <a:pPr lvl="0"/>
            <a:r>
              <a:rPr lang="nb-NO" dirty="0">
                <a:solidFill>
                  <a:schemeClr val="accent1"/>
                </a:solidFill>
              </a:rPr>
              <a:t>På tegn fra lærer roterer den ytre sirkelen et eller flere steg, slik at nye par dannes</a:t>
            </a:r>
          </a:p>
          <a:p>
            <a:pPr lvl="0"/>
            <a:r>
              <a:rPr lang="nb-NO" i="1" dirty="0"/>
              <a:t>Lærer deler til slutt klassen inn i grupper på fire: To og to par. Bestem hvem som er enere, toere, treere og firere. De får hver sine roller.</a:t>
            </a:r>
            <a:endParaRPr lang="nb-NO" dirty="0"/>
          </a:p>
          <a:p>
            <a:endParaRPr lang="nb-NO" dirty="0"/>
          </a:p>
        </p:txBody>
      </p:sp>
    </p:spTree>
    <p:extLst>
      <p:ext uri="{BB962C8B-B14F-4D97-AF65-F5344CB8AC3E}">
        <p14:creationId xmlns:p14="http://schemas.microsoft.com/office/powerpoint/2010/main" val="124742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91D19CF-DAD1-2846-B17A-BC1F228A2E2A}"/>
              </a:ext>
            </a:extLst>
          </p:cNvPr>
          <p:cNvSpPr>
            <a:spLocks noGrp="1"/>
          </p:cNvSpPr>
          <p:nvPr>
            <p:ph type="title"/>
          </p:nvPr>
        </p:nvSpPr>
        <p:spPr>
          <a:xfrm>
            <a:off x="1371599" y="294538"/>
            <a:ext cx="9895951" cy="1033669"/>
          </a:xfrm>
        </p:spPr>
        <p:txBody>
          <a:bodyPr>
            <a:normAutofit/>
          </a:bodyPr>
          <a:lstStyle/>
          <a:p>
            <a:r>
              <a:rPr lang="nb-NO" sz="4000">
                <a:solidFill>
                  <a:srgbClr val="FFFFFF"/>
                </a:solidFill>
              </a:rPr>
              <a:t>Læringsmålene i dag</a:t>
            </a:r>
          </a:p>
        </p:txBody>
      </p:sp>
      <p:sp>
        <p:nvSpPr>
          <p:cNvPr id="3" name="Plassholder for innhold 2">
            <a:extLst>
              <a:ext uri="{FF2B5EF4-FFF2-40B4-BE49-F238E27FC236}">
                <a16:creationId xmlns:a16="http://schemas.microsoft.com/office/drawing/2014/main" id="{1CACDD0E-74C7-274C-A31B-50141F8FED5A}"/>
              </a:ext>
            </a:extLst>
          </p:cNvPr>
          <p:cNvSpPr>
            <a:spLocks noGrp="1"/>
          </p:cNvSpPr>
          <p:nvPr>
            <p:ph idx="1"/>
          </p:nvPr>
        </p:nvSpPr>
        <p:spPr>
          <a:xfrm>
            <a:off x="1371599" y="2318197"/>
            <a:ext cx="9724031" cy="3683358"/>
          </a:xfrm>
        </p:spPr>
        <p:txBody>
          <a:bodyPr anchor="ctr">
            <a:normAutofit fontScale="92500"/>
          </a:bodyPr>
          <a:lstStyle/>
          <a:p>
            <a:pPr lvl="0"/>
            <a:r>
              <a:rPr lang="nb-NO" dirty="0"/>
              <a:t>Jeg vet mer om den indre døgnklokken og hvordan den fungerer</a:t>
            </a:r>
          </a:p>
          <a:p>
            <a:pPr lvl="0"/>
            <a:r>
              <a:rPr lang="nb-NO" dirty="0"/>
              <a:t>Jeg vet mer søvnsykluser og hvorfor det er vanlig å våkne om natten</a:t>
            </a:r>
          </a:p>
          <a:p>
            <a:pPr lvl="0"/>
            <a:r>
              <a:rPr lang="nb-NO" dirty="0"/>
              <a:t>Jeg vet mer om hvordan alkohol, nikotin og koffein virker på søvnen</a:t>
            </a:r>
          </a:p>
          <a:p>
            <a:pPr lvl="0"/>
            <a:r>
              <a:rPr lang="nb-NO" dirty="0"/>
              <a:t>Jeg vet mer om hvordan søvnmangel påvirker utseende og vekt</a:t>
            </a:r>
          </a:p>
          <a:p>
            <a:pPr lvl="0"/>
            <a:r>
              <a:rPr lang="nb-NO" dirty="0"/>
              <a:t>Jeg kan mer om søvn gjennom historien</a:t>
            </a:r>
          </a:p>
          <a:p>
            <a:pPr lvl="0"/>
            <a:r>
              <a:rPr lang="nb-NO" dirty="0"/>
              <a:t>Jeg kan mer om konsekvenser av manglende søvn for samfunnet, liv og </a:t>
            </a:r>
            <a:r>
              <a:rPr lang="nb-NO" dirty="0" err="1"/>
              <a:t>hels</a:t>
            </a:r>
            <a:endParaRPr lang="nb-NO" dirty="0"/>
          </a:p>
        </p:txBody>
      </p:sp>
      <p:pic>
        <p:nvPicPr>
          <p:cNvPr id="4" name="Bilde 3" descr="Et bilde som inneholder tekst, skilt, utklipp&#10;&#10;Automatisk generert beskrivelse">
            <a:extLst>
              <a:ext uri="{FF2B5EF4-FFF2-40B4-BE49-F238E27FC236}">
                <a16:creationId xmlns:a16="http://schemas.microsoft.com/office/drawing/2014/main" id="{E59D4872-B5E4-8941-6F68-2AD9E4100701}"/>
              </a:ext>
            </a:extLst>
          </p:cNvPr>
          <p:cNvPicPr>
            <a:picLocks noChangeAspect="1"/>
          </p:cNvPicPr>
          <p:nvPr/>
        </p:nvPicPr>
        <p:blipFill>
          <a:blip r:embed="rId2"/>
          <a:stretch>
            <a:fillRect/>
          </a:stretch>
        </p:blipFill>
        <p:spPr>
          <a:xfrm>
            <a:off x="11185450" y="5911472"/>
            <a:ext cx="630629" cy="627439"/>
          </a:xfrm>
          <a:prstGeom prst="rect">
            <a:avLst/>
          </a:prstGeom>
        </p:spPr>
      </p:pic>
    </p:spTree>
    <p:extLst>
      <p:ext uri="{BB962C8B-B14F-4D97-AF65-F5344CB8AC3E}">
        <p14:creationId xmlns:p14="http://schemas.microsoft.com/office/powerpoint/2010/main" val="31011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tel 1">
            <a:extLst>
              <a:ext uri="{FF2B5EF4-FFF2-40B4-BE49-F238E27FC236}">
                <a16:creationId xmlns:a16="http://schemas.microsoft.com/office/drawing/2014/main" id="{22985ED3-210E-4782-8C2C-349BF657EA49}"/>
              </a:ext>
            </a:extLst>
          </p:cNvPr>
          <p:cNvSpPr>
            <a:spLocks noGrp="1"/>
          </p:cNvSpPr>
          <p:nvPr>
            <p:ph type="title"/>
          </p:nvPr>
        </p:nvSpPr>
        <p:spPr>
          <a:xfrm>
            <a:off x="535020" y="685800"/>
            <a:ext cx="2780271" cy="5105400"/>
          </a:xfrm>
        </p:spPr>
        <p:txBody>
          <a:bodyPr>
            <a:normAutofit/>
          </a:bodyPr>
          <a:lstStyle/>
          <a:p>
            <a:r>
              <a:rPr lang="nb-NO" sz="4000">
                <a:solidFill>
                  <a:srgbClr val="FFFFFF"/>
                </a:solidFill>
              </a:rPr>
              <a:t>Fordel roller på gruppen</a:t>
            </a:r>
          </a:p>
        </p:txBody>
      </p:sp>
      <p:graphicFrame>
        <p:nvGraphicFramePr>
          <p:cNvPr id="5" name="Plassholder for innhold 2">
            <a:extLst>
              <a:ext uri="{FF2B5EF4-FFF2-40B4-BE49-F238E27FC236}">
                <a16:creationId xmlns:a16="http://schemas.microsoft.com/office/drawing/2014/main" id="{0EF62A03-E4D1-6734-B438-95B228B23145}"/>
              </a:ext>
            </a:extLst>
          </p:cNvPr>
          <p:cNvGraphicFramePr>
            <a:graphicFrameLocks noGrp="1"/>
          </p:cNvGraphicFramePr>
          <p:nvPr>
            <p:ph idx="1"/>
            <p:extLst>
              <p:ext uri="{D42A27DB-BD31-4B8C-83A1-F6EECF244321}">
                <p14:modId xmlns:p14="http://schemas.microsoft.com/office/powerpoint/2010/main" val="321870398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43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643467" y="1698171"/>
            <a:ext cx="3962061" cy="4516360"/>
          </a:xfrm>
        </p:spPr>
        <p:txBody>
          <a:bodyPr anchor="t">
            <a:normAutofit/>
          </a:bodyPr>
          <a:lstStyle/>
          <a:p>
            <a:r>
              <a:rPr lang="nb-NO" sz="3600" dirty="0"/>
              <a:t>Lærer leser høyt: </a:t>
            </a:r>
            <a:br>
              <a:rPr lang="nb-NO" sz="3600" dirty="0"/>
            </a:br>
            <a:br>
              <a:rPr lang="nb-NO" sz="3600" dirty="0"/>
            </a:br>
            <a:r>
              <a:rPr lang="nb-NO" sz="3600" dirty="0"/>
              <a:t>«Johanne er alltid trøtt»</a:t>
            </a:r>
          </a:p>
        </p:txBody>
      </p:sp>
      <p:sp>
        <p:nvSpPr>
          <p:cNvPr id="23" name="Rectangle 22">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4361808" y="1430319"/>
            <a:ext cx="7159413" cy="4516361"/>
          </a:xfrm>
        </p:spPr>
        <p:txBody>
          <a:bodyPr>
            <a:normAutofit fontScale="77500" lnSpcReduction="20000"/>
          </a:bodyPr>
          <a:lstStyle/>
          <a:p>
            <a:pPr marL="0" indent="0">
              <a:buNone/>
            </a:pPr>
            <a:r>
              <a:rPr lang="nb-NO" dirty="0"/>
              <a:t>Johanne, 18 år, er alltid trøtt og har ofte vondt i hodet. Hun bruker lang tid på å sovne, hun sover lett og våkner ofte. Hun gjetter på at hun kanskje får 5 timer søvn hver natt i ukedagene og litt mer i helgene.</a:t>
            </a:r>
          </a:p>
          <a:p>
            <a:pPr marL="0" indent="0">
              <a:buNone/>
            </a:pPr>
            <a:r>
              <a:rPr lang="nb-NO" dirty="0"/>
              <a:t> </a:t>
            </a:r>
          </a:p>
          <a:p>
            <a:pPr marL="0" indent="0">
              <a:buNone/>
            </a:pPr>
            <a:r>
              <a:rPr lang="nb-NO" dirty="0"/>
              <a:t>Hun har kuttet ut å drikke mye kaffe og prøver å følge de vanlige søvnrådene, for eksempel å ha et passe kaldt soverom, roe ned om kvelden, ta en dusj og unngå å </a:t>
            </a:r>
            <a:r>
              <a:rPr lang="nb-NO" dirty="0" err="1"/>
              <a:t>scrolle</a:t>
            </a:r>
            <a:r>
              <a:rPr lang="nb-NO" dirty="0"/>
              <a:t> på mobilen. Men det vanskeligste er å holde seg våken på dagtid. Hun sovner ofte på veldig rare tider fordi hun er trøtt. </a:t>
            </a:r>
          </a:p>
          <a:p>
            <a:pPr marL="0" indent="0">
              <a:buNone/>
            </a:pPr>
            <a:r>
              <a:rPr lang="nb-NO" dirty="0"/>
              <a:t> </a:t>
            </a:r>
          </a:p>
          <a:p>
            <a:pPr marL="0" indent="0">
              <a:buNone/>
            </a:pPr>
            <a:r>
              <a:rPr lang="nb-NO" dirty="0"/>
              <a:t>Fastlegen foreslår at hun skal prøve stå - opp metoden. Det betyr å vente med å legge seg til det tidspunktet hun faktisk sovner, klokken to. Hun skal ikke ligge lenger i sengen enn den tiden hun pleier å sove, som er fem timer. Det er fordi kroppen skal lære å assosiere sengen med søvn. </a:t>
            </a:r>
          </a:p>
          <a:p>
            <a:pPr marL="0" indent="0">
              <a:buNone/>
            </a:pPr>
            <a:endParaRPr lang="nb-NO" sz="2000" dirty="0"/>
          </a:p>
        </p:txBody>
      </p:sp>
      <p:sp>
        <p:nvSpPr>
          <p:cNvPr id="31" name="Isosceles Triangle 30">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Isosceles Triangle 32">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178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Plassholder for innhold 2">
            <a:extLst>
              <a:ext uri="{FF2B5EF4-FFF2-40B4-BE49-F238E27FC236}">
                <a16:creationId xmlns:a16="http://schemas.microsoft.com/office/drawing/2014/main" id="{52327A99-5DE7-CC49-9932-5DBEA6B18240}"/>
              </a:ext>
            </a:extLst>
          </p:cNvPr>
          <p:cNvSpPr>
            <a:spLocks noGrp="1"/>
          </p:cNvSpPr>
          <p:nvPr>
            <p:ph idx="1"/>
          </p:nvPr>
        </p:nvSpPr>
        <p:spPr>
          <a:xfrm>
            <a:off x="846666" y="812800"/>
            <a:ext cx="10507133" cy="5364163"/>
          </a:xfrm>
        </p:spPr>
        <p:txBody>
          <a:bodyPr>
            <a:normAutofit fontScale="85000" lnSpcReduction="20000"/>
          </a:bodyPr>
          <a:lstStyle/>
          <a:p>
            <a:pPr marL="0" indent="0">
              <a:buNone/>
            </a:pPr>
            <a:r>
              <a:rPr lang="nb-NO" dirty="0"/>
              <a:t>Tenkt at legen anbefaler henne å legge seg seint, og at det kan hjelpe henne til å sove bedre! Det høres litt rart ut. Hun legger seg rundt midnatt de fleste dager, men bruker nesten to timer på å sovne. Nå skjønner hun at hun har ligget FOR mye i sengen. Hun forbinder sengen med IKKE å få sove og gruer seg nesten på forhånd.</a:t>
            </a:r>
          </a:p>
          <a:p>
            <a:pPr marL="0" indent="0">
              <a:buNone/>
            </a:pPr>
            <a:r>
              <a:rPr lang="nb-NO" dirty="0"/>
              <a:t> </a:t>
            </a:r>
          </a:p>
          <a:p>
            <a:pPr marL="0" indent="0">
              <a:buNone/>
            </a:pPr>
            <a:r>
              <a:rPr lang="nb-NO" dirty="0"/>
              <a:t>Det vanskeligste i stå – opp metoden, sier legen, er å stå opp til samme tid hver dag, også i helgene, og holde seg våken helt til hun kjenner seg skikkelig trøtt neste natt. Klarer hun det? Johanne er usikker. Hun sover en del på bussen og etter skolen. Akkurat det blir ikke lett å endre på.</a:t>
            </a:r>
          </a:p>
          <a:p>
            <a:pPr marL="0" indent="0">
              <a:buNone/>
            </a:pPr>
            <a:r>
              <a:rPr lang="nb-NO" dirty="0"/>
              <a:t> </a:t>
            </a:r>
          </a:p>
          <a:p>
            <a:pPr marL="0" indent="0">
              <a:buNone/>
            </a:pPr>
            <a:r>
              <a:rPr lang="nb-NO" dirty="0"/>
              <a:t>Men hun bestemmer seg for å prøve. Hun er lei av å slite med søvn.</a:t>
            </a:r>
          </a:p>
          <a:p>
            <a:pPr marL="0" indent="0">
              <a:buNone/>
            </a:pPr>
            <a:r>
              <a:rPr lang="nb-NO" dirty="0"/>
              <a:t>De første dagene opplever hun som tøffe, og hun er veldig sliten på dagtid. Men allerede i den andre uken merker hun at søvnen forbedres. </a:t>
            </a:r>
          </a:p>
          <a:p>
            <a:pPr marL="0" indent="0">
              <a:buNone/>
            </a:pPr>
            <a:r>
              <a:rPr lang="nb-NO" dirty="0"/>
              <a:t>Etter to måneder går det mye raskere å sovne. Nå har søvnlengden økt til rundt 7,5 timer. Johanne har fortsatt kort søvnlengde sammenlignet med andre på hennes alder, men hun føler seg uthvilt på dagen. Hun føler at hun sover dypt og godt.</a:t>
            </a:r>
          </a:p>
          <a:p>
            <a:pPr marL="0" indent="0">
              <a:buNone/>
            </a:pPr>
            <a:r>
              <a:rPr lang="nb-NO" dirty="0"/>
              <a:t> </a:t>
            </a:r>
          </a:p>
          <a:p>
            <a:pPr marL="0" indent="0">
              <a:buNone/>
            </a:pPr>
            <a:endParaRPr lang="nb-NO" sz="2200" dirty="0"/>
          </a:p>
        </p:txBody>
      </p:sp>
    </p:spTree>
    <p:extLst>
      <p:ext uri="{BB962C8B-B14F-4D97-AF65-F5344CB8AC3E}">
        <p14:creationId xmlns:p14="http://schemas.microsoft.com/office/powerpoint/2010/main" val="416144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6">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8"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tel 1">
            <a:extLst>
              <a:ext uri="{FF2B5EF4-FFF2-40B4-BE49-F238E27FC236}">
                <a16:creationId xmlns:a16="http://schemas.microsoft.com/office/drawing/2014/main" id="{E2DF0E54-57D6-CC42-AD64-DBF99E84FCBC}"/>
              </a:ext>
            </a:extLst>
          </p:cNvPr>
          <p:cNvSpPr>
            <a:spLocks noGrp="1"/>
          </p:cNvSpPr>
          <p:nvPr>
            <p:ph type="title"/>
          </p:nvPr>
        </p:nvSpPr>
        <p:spPr>
          <a:xfrm>
            <a:off x="1098468" y="885651"/>
            <a:ext cx="3229803" cy="4624603"/>
          </a:xfrm>
        </p:spPr>
        <p:txBody>
          <a:bodyPr>
            <a:normAutofit/>
          </a:bodyPr>
          <a:lstStyle/>
          <a:p>
            <a:r>
              <a:rPr lang="nb-NO" sz="2800">
                <a:solidFill>
                  <a:srgbClr val="FFFFFF"/>
                </a:solidFill>
              </a:rPr>
              <a:t>Gruppeprosess</a:t>
            </a:r>
          </a:p>
        </p:txBody>
      </p:sp>
      <p:sp>
        <p:nvSpPr>
          <p:cNvPr id="3" name="Plassholder for innhold 2">
            <a:extLst>
              <a:ext uri="{FF2B5EF4-FFF2-40B4-BE49-F238E27FC236}">
                <a16:creationId xmlns:a16="http://schemas.microsoft.com/office/drawing/2014/main" id="{1B69D8DA-B548-4248-8F08-0D4B35061D58}"/>
              </a:ext>
            </a:extLst>
          </p:cNvPr>
          <p:cNvSpPr>
            <a:spLocks noGrp="1"/>
          </p:cNvSpPr>
          <p:nvPr>
            <p:ph idx="1"/>
          </p:nvPr>
        </p:nvSpPr>
        <p:spPr>
          <a:xfrm>
            <a:off x="4978708" y="885651"/>
            <a:ext cx="6525220" cy="4616849"/>
          </a:xfrm>
        </p:spPr>
        <p:txBody>
          <a:bodyPr anchor="ctr">
            <a:normAutofit fontScale="92500" lnSpcReduction="10000"/>
          </a:bodyPr>
          <a:lstStyle/>
          <a:p>
            <a:pPr marL="0" lvl="0" indent="0">
              <a:buNone/>
            </a:pPr>
            <a:endParaRPr lang="nb-NO" sz="1900" dirty="0"/>
          </a:p>
          <a:p>
            <a:pPr lvl="0"/>
            <a:r>
              <a:rPr lang="nb-NO" sz="1900" dirty="0"/>
              <a:t>Elevene </a:t>
            </a:r>
            <a:r>
              <a:rPr lang="nb-NO" sz="1900"/>
              <a:t>summer raskt på </a:t>
            </a:r>
            <a:r>
              <a:rPr lang="nb-NO" sz="1900" dirty="0"/>
              <a:t>sin gruppe. </a:t>
            </a:r>
          </a:p>
          <a:p>
            <a:pPr lvl="0"/>
            <a:r>
              <a:rPr lang="nb-NO" sz="1900" dirty="0"/>
              <a:t>Ordstyrer passer på at alle i gruppen får ordet.</a:t>
            </a:r>
          </a:p>
          <a:p>
            <a:pPr lvl="0"/>
            <a:r>
              <a:rPr lang="nb-NO" sz="1900" dirty="0"/>
              <a:t>Sekretæren skriver ned gruppens svar.</a:t>
            </a:r>
          </a:p>
          <a:p>
            <a:pPr lvl="0"/>
            <a:r>
              <a:rPr lang="nb-NO" sz="1900" dirty="0"/>
              <a:t>Talspersonen på gruppen legger frem gruppens svar.</a:t>
            </a:r>
          </a:p>
          <a:p>
            <a:r>
              <a:rPr lang="nb-NO" sz="1900" dirty="0"/>
              <a:t>Lærer velger eksempler på svar fra to grupper etter hvert spørsmål.</a:t>
            </a:r>
          </a:p>
          <a:p>
            <a:pPr lvl="0"/>
            <a:endParaRPr lang="nb-NO" sz="1900" dirty="0"/>
          </a:p>
          <a:p>
            <a:pPr marL="0" indent="0">
              <a:buNone/>
            </a:pPr>
            <a:r>
              <a:rPr lang="nb-NO" sz="1900" b="1" dirty="0"/>
              <a:t>Spørsmål til gruppen:</a:t>
            </a:r>
          </a:p>
          <a:p>
            <a:pPr lvl="0"/>
            <a:r>
              <a:rPr lang="nb-NO" sz="1900" dirty="0"/>
              <a:t>Hva er det som stjeler søvn hos Johanne (altså er søvntyver)?</a:t>
            </a:r>
          </a:p>
          <a:p>
            <a:pPr lvl="0"/>
            <a:r>
              <a:rPr lang="nb-NO" sz="1900" dirty="0"/>
              <a:t>Hvordan kan det hjelpe på søvnen å stå opp til samme tid hver dag?</a:t>
            </a:r>
          </a:p>
          <a:p>
            <a:pPr lvl="0"/>
            <a:r>
              <a:rPr lang="nb-NO" sz="1900" dirty="0"/>
              <a:t>Hva er vanskelig med å stå opp til cirka samme tid hver dag?</a:t>
            </a:r>
          </a:p>
          <a:p>
            <a:pPr marL="0" indent="0">
              <a:buNone/>
            </a:pPr>
            <a:r>
              <a:rPr lang="nb-NO" sz="1900" b="1" dirty="0"/>
              <a:t> </a:t>
            </a:r>
            <a:endParaRPr lang="nb-NO" sz="1900" dirty="0"/>
          </a:p>
          <a:p>
            <a:pPr marL="0" indent="0">
              <a:buNone/>
            </a:pPr>
            <a:endParaRPr lang="nb-NO" sz="1900" dirty="0"/>
          </a:p>
        </p:txBody>
      </p:sp>
      <p:pic>
        <p:nvPicPr>
          <p:cNvPr id="4" name="Bilde 3" descr="Et bilde som inneholder tekst, skilt, utklipp&#10;&#10;Automatisk generert beskrivelse">
            <a:extLst>
              <a:ext uri="{FF2B5EF4-FFF2-40B4-BE49-F238E27FC236}">
                <a16:creationId xmlns:a16="http://schemas.microsoft.com/office/drawing/2014/main" id="{7ABE983F-4769-4883-F750-1AA70B443899}"/>
              </a:ext>
            </a:extLst>
          </p:cNvPr>
          <p:cNvPicPr>
            <a:picLocks noChangeAspect="1"/>
          </p:cNvPicPr>
          <p:nvPr/>
        </p:nvPicPr>
        <p:blipFill>
          <a:blip r:embed="rId2"/>
          <a:stretch>
            <a:fillRect/>
          </a:stretch>
        </p:blipFill>
        <p:spPr>
          <a:xfrm>
            <a:off x="11185450" y="5911472"/>
            <a:ext cx="630629" cy="627439"/>
          </a:xfrm>
          <a:prstGeom prst="rect">
            <a:avLst/>
          </a:prstGeom>
        </p:spPr>
      </p:pic>
    </p:spTree>
    <p:extLst>
      <p:ext uri="{BB962C8B-B14F-4D97-AF65-F5344CB8AC3E}">
        <p14:creationId xmlns:p14="http://schemas.microsoft.com/office/powerpoint/2010/main" val="2950749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589A-0305-A06F-FE0A-8CB7E29AA5C3}"/>
              </a:ext>
            </a:extLst>
          </p:cNvPr>
          <p:cNvSpPr>
            <a:spLocks noGrp="1"/>
          </p:cNvSpPr>
          <p:nvPr>
            <p:ph type="title"/>
          </p:nvPr>
        </p:nvSpPr>
        <p:spPr/>
        <p:txBody>
          <a:bodyPr/>
          <a:lstStyle/>
          <a:p>
            <a:r>
              <a:rPr lang="nb-NO" dirty="0"/>
              <a:t>Adjektivhistorie om søvnrådene som virker</a:t>
            </a:r>
          </a:p>
        </p:txBody>
      </p:sp>
      <p:sp>
        <p:nvSpPr>
          <p:cNvPr id="3" name="Plassholder for innhold 2">
            <a:extLst>
              <a:ext uri="{FF2B5EF4-FFF2-40B4-BE49-F238E27FC236}">
                <a16:creationId xmlns:a16="http://schemas.microsoft.com/office/drawing/2014/main" id="{C4AEF264-8C94-3971-818C-78C6804668A3}"/>
              </a:ext>
            </a:extLst>
          </p:cNvPr>
          <p:cNvSpPr>
            <a:spLocks noGrp="1"/>
          </p:cNvSpPr>
          <p:nvPr>
            <p:ph idx="1"/>
          </p:nvPr>
        </p:nvSpPr>
        <p:spPr>
          <a:xfrm>
            <a:off x="581889" y="2593109"/>
            <a:ext cx="10993584" cy="3899766"/>
          </a:xfrm>
        </p:spPr>
        <p:txBody>
          <a:bodyPr/>
          <a:lstStyle/>
          <a:p>
            <a:pPr lvl="0"/>
            <a:r>
              <a:rPr lang="nb-NO" dirty="0"/>
              <a:t>Del ut arkene som skal brukes (se nederst)</a:t>
            </a:r>
          </a:p>
          <a:p>
            <a:pPr lvl="0"/>
            <a:r>
              <a:rPr lang="nb-NO" dirty="0"/>
              <a:t>Elevene fyller ut arket sammen i gruppa. Alle bidrar med så mange rare og morsomme adjektiver som mulig</a:t>
            </a:r>
          </a:p>
          <a:p>
            <a:pPr lvl="0"/>
            <a:r>
              <a:rPr lang="nb-NO" dirty="0"/>
              <a:t>Sekretæren på gruppen skriver adjektivene inn i historien</a:t>
            </a:r>
          </a:p>
          <a:p>
            <a:pPr lvl="0"/>
            <a:r>
              <a:rPr lang="nb-NO" dirty="0"/>
              <a:t>Etterpå skal talspersonen lese opp historien for resten av gruppen</a:t>
            </a:r>
          </a:p>
        </p:txBody>
      </p:sp>
      <p:pic>
        <p:nvPicPr>
          <p:cNvPr id="4" name="Bilde 3" descr="Et bilde som inneholder tekst, skilt, utklipp&#10;&#10;Automatisk generert beskrivelse">
            <a:extLst>
              <a:ext uri="{FF2B5EF4-FFF2-40B4-BE49-F238E27FC236}">
                <a16:creationId xmlns:a16="http://schemas.microsoft.com/office/drawing/2014/main" id="{31D9D547-97C4-4990-6432-10B67F60B764}"/>
              </a:ext>
            </a:extLst>
          </p:cNvPr>
          <p:cNvPicPr>
            <a:picLocks noChangeAspect="1"/>
          </p:cNvPicPr>
          <p:nvPr/>
        </p:nvPicPr>
        <p:blipFill>
          <a:blip r:embed="rId2"/>
          <a:stretch>
            <a:fillRect/>
          </a:stretch>
        </p:blipFill>
        <p:spPr>
          <a:xfrm>
            <a:off x="11185450" y="5911472"/>
            <a:ext cx="630629" cy="627439"/>
          </a:xfrm>
          <a:prstGeom prst="rect">
            <a:avLst/>
          </a:prstGeom>
        </p:spPr>
      </p:pic>
    </p:spTree>
    <p:extLst>
      <p:ext uri="{BB962C8B-B14F-4D97-AF65-F5344CB8AC3E}">
        <p14:creationId xmlns:p14="http://schemas.microsoft.com/office/powerpoint/2010/main" val="2333979335"/>
      </p:ext>
    </p:extLst>
  </p:cSld>
  <p:clrMapOvr>
    <a:masterClrMapping/>
  </p:clrMapOvr>
</p:sld>
</file>

<file path=ppt/theme/theme1.xml><?xml version="1.0" encoding="utf-8"?>
<a:theme xmlns:a="http://schemas.openxmlformats.org/drawingml/2006/main" name="4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2">
      <a:dk1>
        <a:srgbClr val="511949"/>
      </a:dk1>
      <a:lt1>
        <a:srgbClr val="FFFFFF"/>
      </a:lt1>
      <a:dk2>
        <a:srgbClr val="521949"/>
      </a:dk2>
      <a:lt2>
        <a:srgbClr val="F9F3F7"/>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1">
      <a:dk1>
        <a:srgbClr val="511949"/>
      </a:dk1>
      <a:lt1>
        <a:srgbClr val="FFFFFF"/>
      </a:lt1>
      <a:dk2>
        <a:srgbClr val="521949"/>
      </a:dk2>
      <a:lt2>
        <a:srgbClr val="F2E3ED"/>
      </a:lt2>
      <a:accent1>
        <a:srgbClr val="B54175"/>
      </a:accent1>
      <a:accent2>
        <a:srgbClr val="F1E4EC"/>
      </a:accent2>
      <a:accent3>
        <a:srgbClr val="521949"/>
      </a:accent3>
      <a:accent4>
        <a:srgbClr val="F1E4EC"/>
      </a:accent4>
      <a:accent5>
        <a:srgbClr val="B54175"/>
      </a:accent5>
      <a:accent6>
        <a:srgbClr val="E2E1DA"/>
      </a:accent6>
      <a:hlink>
        <a:srgbClr val="3573A8"/>
      </a:hlink>
      <a:folHlink>
        <a:srgbClr val="B5417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1823</Words>
  <Application>Microsoft Macintosh PowerPoint</Application>
  <PresentationFormat>Widescreen</PresentationFormat>
  <Paragraphs>118</Paragraphs>
  <Slides>16</Slides>
  <Notes>1</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16</vt:i4>
      </vt:variant>
    </vt:vector>
  </HeadingPairs>
  <TitlesOfParts>
    <vt:vector size="24" baseType="lpstr">
      <vt:lpstr>Arial</vt:lpstr>
      <vt:lpstr>Calibri</vt:lpstr>
      <vt:lpstr>Calibri Light</vt:lpstr>
      <vt:lpstr>Georgia</vt:lpstr>
      <vt:lpstr>4_Office-tema</vt:lpstr>
      <vt:lpstr>5_Office-tema</vt:lpstr>
      <vt:lpstr>3_Office-tema</vt:lpstr>
      <vt:lpstr>6_Office-tema</vt:lpstr>
      <vt:lpstr>   Klassesamling  Søvn – del 3 Døgnrytmeklokken  - og litt søvnhistorie</vt:lpstr>
      <vt:lpstr>Oppvarming: Finn en kroppsdel</vt:lpstr>
      <vt:lpstr>Dobbeltsirkler - Hva husker du fra foredraget?</vt:lpstr>
      <vt:lpstr>Læringsmålene i dag</vt:lpstr>
      <vt:lpstr>Fordel roller på gruppen</vt:lpstr>
      <vt:lpstr>Lærer leser høyt:   «Johanne er alltid trøtt»</vt:lpstr>
      <vt:lpstr>PowerPoint-presentasjon</vt:lpstr>
      <vt:lpstr>Gruppeprosess</vt:lpstr>
      <vt:lpstr>Adjektivhistorie om søvnrådene som virker</vt:lpstr>
      <vt:lpstr>Påstandsøvelse om søvn</vt:lpstr>
      <vt:lpstr>Hvileøvelse</vt:lpstr>
      <vt:lpstr>Blunkeleken</vt:lpstr>
      <vt:lpstr>Blunkeleken, fortsettelse:</vt:lpstr>
      <vt:lpstr>Evaluering og oppsummering</vt:lpstr>
      <vt:lpstr>VEDLIKEHOLDSAKTIVITETER  </vt:lpstr>
      <vt:lpstr>Søvnlogg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Søvn – del 1 Hvorfor trenger vi å sove?  </dc:title>
  <dc:creator>Anne-Kristin Imenes</dc:creator>
  <cp:lastModifiedBy>Anne-Kristin Imenes</cp:lastModifiedBy>
  <cp:revision>32</cp:revision>
  <dcterms:created xsi:type="dcterms:W3CDTF">2021-01-20T18:23:08Z</dcterms:created>
  <dcterms:modified xsi:type="dcterms:W3CDTF">2022-09-25T18:53:36Z</dcterms:modified>
</cp:coreProperties>
</file>